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7" d="100"/>
          <a:sy n="87" d="100"/>
        </p:scale>
        <p:origin x="828"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mingoUnir/DataScience/blob/9a61623ef7ced73ebe3e19d2298edbce5e2583ab/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mingoUnir/DataScience/blob/9a61623ef7ced73ebe3e19d2298edbce5e2583ab/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mingoUnir/DataScience/blob/9a61623ef7ced73ebe3e19d2298edbce5e2583ab/jupyter-labs-eda-sql-coursera_sqllite(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mingoUnir/DataScience/blob/a10b797e7e7f42eefbf4d72ff16342c03e91fac7/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mingoUnir/DataScience/blob/0ff7d96392e108a391d1b210262ac08cb132d4b6/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mingoUnir/DataScience/blob/93c517ff79d9436dd4591f99f8e330512eb1bfd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omingoUnir/DataScienc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mingoUnir/DataScience/blob/9a61623ef7ced73ebe3e19d2298edbce5e2583ab/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mingoUnir/DataScience/blob/9a61623ef7ced73ebe3e19d2298edbce5e2583ab/jupyter-labs-webscraping(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470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Domingo Jesús Sánchez Blanco</a:t>
            </a:r>
          </a:p>
          <a:p>
            <a:r>
              <a:rPr lang="en-US" dirty="0">
                <a:solidFill>
                  <a:schemeClr val="bg2"/>
                </a:solidFill>
                <a:latin typeface="Abadi" panose="020B0604020104020204" pitchFamily="34" charset="0"/>
                <a:ea typeface="SF Pro" pitchFamily="2" charset="0"/>
                <a:cs typeface="SF Pro" pitchFamily="2" charset="0"/>
              </a:rPr>
              <a:t>16/01/2025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1618"/>
            <a:ext cx="8975652" cy="3814763"/>
          </a:xfrm>
          <a:prstGeom prst="rect">
            <a:avLst/>
          </a:prstGeom>
        </p:spPr>
        <p:txBody>
          <a:bodyPr/>
          <a:lstStyle/>
          <a:p>
            <a:r>
              <a:rPr lang="en-US" sz="1600" b="0" i="0" dirty="0">
                <a:effectLst/>
                <a:latin typeface="system-ui"/>
              </a:rPr>
              <a:t>In this section, we performed some Exploratory Data Analysis (EDA) to find some patterns in the data and determine what would be the label for training supervised models.</a:t>
            </a:r>
          </a:p>
          <a:p>
            <a:r>
              <a:rPr lang="en-US" sz="1600" dirty="0">
                <a:latin typeface="system-ui"/>
              </a:rPr>
              <a:t>Flow:</a:t>
            </a:r>
          </a:p>
          <a:p>
            <a:endParaRPr lang="en-US" sz="1600" b="0" i="0" dirty="0">
              <a:effectLst/>
              <a:latin typeface="system-ui"/>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GitHub URL of data wrangling notebooks</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ángulo: esquinas redondeadas 2">
            <a:extLst>
              <a:ext uri="{FF2B5EF4-FFF2-40B4-BE49-F238E27FC236}">
                <a16:creationId xmlns:a16="http://schemas.microsoft.com/office/drawing/2014/main" id="{30074362-26D8-1328-87FA-63EFAF88FAB6}"/>
              </a:ext>
            </a:extLst>
          </p:cNvPr>
          <p:cNvSpPr/>
          <p:nvPr/>
        </p:nvSpPr>
        <p:spPr>
          <a:xfrm>
            <a:off x="1082040" y="2484120"/>
            <a:ext cx="155448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Load Space X dataset, from last section</a:t>
            </a:r>
            <a:endParaRPr lang="es-ES" sz="1200" dirty="0"/>
          </a:p>
        </p:txBody>
      </p:sp>
      <p:sp>
        <p:nvSpPr>
          <p:cNvPr id="6" name="Rectángulo: esquinas redondeadas 5">
            <a:extLst>
              <a:ext uri="{FF2B5EF4-FFF2-40B4-BE49-F238E27FC236}">
                <a16:creationId xmlns:a16="http://schemas.microsoft.com/office/drawing/2014/main" id="{5A25E5C8-C93C-C0A5-D472-3CD1FF24DE56}"/>
              </a:ext>
            </a:extLst>
          </p:cNvPr>
          <p:cNvSpPr/>
          <p:nvPr/>
        </p:nvSpPr>
        <p:spPr>
          <a:xfrm>
            <a:off x="2895600" y="248412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Identify and calculate the percentage of the missing values in each attribute</a:t>
            </a:r>
            <a:endParaRPr lang="es-ES" sz="1200" dirty="0"/>
          </a:p>
        </p:txBody>
      </p:sp>
      <p:sp>
        <p:nvSpPr>
          <p:cNvPr id="7" name="Rectángulo: esquinas redondeadas 6">
            <a:extLst>
              <a:ext uri="{FF2B5EF4-FFF2-40B4-BE49-F238E27FC236}">
                <a16:creationId xmlns:a16="http://schemas.microsoft.com/office/drawing/2014/main" id="{431A5790-80D2-01AC-6EEF-975622F1E15D}"/>
              </a:ext>
            </a:extLst>
          </p:cNvPr>
          <p:cNvSpPr/>
          <p:nvPr/>
        </p:nvSpPr>
        <p:spPr>
          <a:xfrm>
            <a:off x="5143109" y="248412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Identify which columns are numerical and categorical</a:t>
            </a:r>
            <a:endParaRPr lang="es-ES" sz="1200" dirty="0"/>
          </a:p>
        </p:txBody>
      </p:sp>
      <p:sp>
        <p:nvSpPr>
          <p:cNvPr id="9" name="Rectángulo: esquinas redondeadas 8">
            <a:extLst>
              <a:ext uri="{FF2B5EF4-FFF2-40B4-BE49-F238E27FC236}">
                <a16:creationId xmlns:a16="http://schemas.microsoft.com/office/drawing/2014/main" id="{7A1C6B2B-1498-7044-6AFB-47E7874D7CF9}"/>
              </a:ext>
            </a:extLst>
          </p:cNvPr>
          <p:cNvSpPr/>
          <p:nvPr/>
        </p:nvSpPr>
        <p:spPr>
          <a:xfrm>
            <a:off x="7444386" y="247650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number of launches on each site</a:t>
            </a:r>
            <a:endParaRPr lang="es-ES" sz="1200" dirty="0"/>
          </a:p>
        </p:txBody>
      </p:sp>
      <p:sp>
        <p:nvSpPr>
          <p:cNvPr id="10" name="Rectángulo: esquinas redondeadas 9">
            <a:extLst>
              <a:ext uri="{FF2B5EF4-FFF2-40B4-BE49-F238E27FC236}">
                <a16:creationId xmlns:a16="http://schemas.microsoft.com/office/drawing/2014/main" id="{8C63D894-23CB-9A65-CE70-D38C521253E2}"/>
              </a:ext>
            </a:extLst>
          </p:cNvPr>
          <p:cNvSpPr/>
          <p:nvPr/>
        </p:nvSpPr>
        <p:spPr>
          <a:xfrm>
            <a:off x="6748812" y="335637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Calculate the number and occurrence of each orbit</a:t>
            </a:r>
            <a:endParaRPr lang="es-ES" sz="1200" dirty="0"/>
          </a:p>
        </p:txBody>
      </p:sp>
      <p:sp>
        <p:nvSpPr>
          <p:cNvPr id="12" name="Rectángulo: esquinas redondeadas 11">
            <a:extLst>
              <a:ext uri="{FF2B5EF4-FFF2-40B4-BE49-F238E27FC236}">
                <a16:creationId xmlns:a16="http://schemas.microsoft.com/office/drawing/2014/main" id="{47C80C86-5EFB-3324-156F-6F97907BEEE5}"/>
              </a:ext>
            </a:extLst>
          </p:cNvPr>
          <p:cNvSpPr/>
          <p:nvPr/>
        </p:nvSpPr>
        <p:spPr>
          <a:xfrm>
            <a:off x="4396349" y="335637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Calculate the number and </a:t>
            </a:r>
            <a:r>
              <a:rPr lang="en-US" sz="1200" b="0" i="0" dirty="0" err="1">
                <a:effectLst/>
                <a:latin typeface="system-ui"/>
              </a:rPr>
              <a:t>occurence</a:t>
            </a:r>
            <a:r>
              <a:rPr lang="en-US" sz="1200" b="0" i="0" dirty="0">
                <a:effectLst/>
                <a:latin typeface="system-ui"/>
              </a:rPr>
              <a:t> of mission outcome of the orbits</a:t>
            </a:r>
            <a:endParaRPr lang="es-ES" sz="1200" dirty="0"/>
          </a:p>
        </p:txBody>
      </p:sp>
      <p:sp>
        <p:nvSpPr>
          <p:cNvPr id="13" name="Rectángulo: esquinas redondeadas 12">
            <a:extLst>
              <a:ext uri="{FF2B5EF4-FFF2-40B4-BE49-F238E27FC236}">
                <a16:creationId xmlns:a16="http://schemas.microsoft.com/office/drawing/2014/main" id="{AE00D11C-6DA3-5F68-FA00-26868073DC06}"/>
              </a:ext>
            </a:extLst>
          </p:cNvPr>
          <p:cNvSpPr/>
          <p:nvPr/>
        </p:nvSpPr>
        <p:spPr>
          <a:xfrm>
            <a:off x="1912620" y="3355180"/>
            <a:ext cx="1965960" cy="601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Create a landing outcome label from Outcome column</a:t>
            </a:r>
            <a:endParaRPr lang="es-ES" sz="1200" dirty="0"/>
          </a:p>
        </p:txBody>
      </p:sp>
      <p:cxnSp>
        <p:nvCxnSpPr>
          <p:cNvPr id="15" name="Conector recto de flecha 14">
            <a:extLst>
              <a:ext uri="{FF2B5EF4-FFF2-40B4-BE49-F238E27FC236}">
                <a16:creationId xmlns:a16="http://schemas.microsoft.com/office/drawing/2014/main" id="{1C6EADB7-E19F-7F6B-DE81-0841F9495BEE}"/>
              </a:ext>
            </a:extLst>
          </p:cNvPr>
          <p:cNvCxnSpPr>
            <a:stCxn id="3" idx="3"/>
          </p:cNvCxnSpPr>
          <p:nvPr/>
        </p:nvCxnSpPr>
        <p:spPr>
          <a:xfrm>
            <a:off x="2636520" y="2785110"/>
            <a:ext cx="259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BFD89D60-FBA4-5C89-6FD9-41DF5E6B3908}"/>
              </a:ext>
            </a:extLst>
          </p:cNvPr>
          <p:cNvCxnSpPr>
            <a:stCxn id="6" idx="3"/>
            <a:endCxn id="7" idx="1"/>
          </p:cNvCxnSpPr>
          <p:nvPr/>
        </p:nvCxnSpPr>
        <p:spPr>
          <a:xfrm>
            <a:off x="4861560" y="2785110"/>
            <a:ext cx="281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EB798EAC-4855-F6AD-3482-70602AC71654}"/>
              </a:ext>
            </a:extLst>
          </p:cNvPr>
          <p:cNvCxnSpPr>
            <a:stCxn id="7" idx="3"/>
            <a:endCxn id="9" idx="1"/>
          </p:cNvCxnSpPr>
          <p:nvPr/>
        </p:nvCxnSpPr>
        <p:spPr>
          <a:xfrm flipV="1">
            <a:off x="7109069" y="2777490"/>
            <a:ext cx="335317"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4FA06FD-46F3-D3AA-B81C-15F21AA3B750}"/>
              </a:ext>
            </a:extLst>
          </p:cNvPr>
          <p:cNvCxnSpPr>
            <a:stCxn id="9" idx="2"/>
            <a:endCxn id="10" idx="0"/>
          </p:cNvCxnSpPr>
          <p:nvPr/>
        </p:nvCxnSpPr>
        <p:spPr>
          <a:xfrm flipH="1">
            <a:off x="7731792" y="3078480"/>
            <a:ext cx="695574" cy="277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691BE954-1056-5641-B0E9-972A085D2AB2}"/>
              </a:ext>
            </a:extLst>
          </p:cNvPr>
          <p:cNvCxnSpPr>
            <a:stCxn id="10" idx="1"/>
            <a:endCxn id="12" idx="3"/>
          </p:cNvCxnSpPr>
          <p:nvPr/>
        </p:nvCxnSpPr>
        <p:spPr>
          <a:xfrm flipH="1">
            <a:off x="6362309" y="3657360"/>
            <a:ext cx="386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4EA3977E-A5EB-D5BD-276B-885937F5EAF9}"/>
              </a:ext>
            </a:extLst>
          </p:cNvPr>
          <p:cNvCxnSpPr>
            <a:stCxn id="12" idx="1"/>
          </p:cNvCxnSpPr>
          <p:nvPr/>
        </p:nvCxnSpPr>
        <p:spPr>
          <a:xfrm flipH="1">
            <a:off x="3878580" y="3657360"/>
            <a:ext cx="517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239"/>
            <a:ext cx="9745589" cy="36423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were plotted: </a:t>
            </a:r>
          </a:p>
          <a:p>
            <a:pPr lvl="1">
              <a:lnSpc>
                <a:spcPct val="100000"/>
              </a:lnSpc>
              <a:spcBef>
                <a:spcPts val="1400"/>
              </a:spcBef>
            </a:pPr>
            <a:r>
              <a:rPr lang="en-US" sz="1050" b="1" dirty="0">
                <a:solidFill>
                  <a:srgbClr val="569CD6"/>
                </a:solidFill>
                <a:effectLst/>
                <a:latin typeface="Consolas" panose="020B0609020204030204" pitchFamily="49" charset="0"/>
              </a:rPr>
              <a:t>Visualize the relationship between Flight Number and Launch Site</a:t>
            </a:r>
            <a:r>
              <a:rPr lang="en-US" sz="1200" dirty="0">
                <a:solidFill>
                  <a:schemeClr val="accent3">
                    <a:lumMod val="25000"/>
                  </a:schemeClr>
                </a:solidFill>
                <a:latin typeface="Abadi"/>
              </a:rPr>
              <a:t> </a:t>
            </a:r>
          </a:p>
          <a:p>
            <a:pPr lvl="1">
              <a:lnSpc>
                <a:spcPct val="100000"/>
              </a:lnSpc>
              <a:spcBef>
                <a:spcPts val="1400"/>
              </a:spcBef>
            </a:pPr>
            <a:r>
              <a:rPr lang="en-US" sz="1050" b="1" dirty="0">
                <a:solidFill>
                  <a:srgbClr val="569CD6"/>
                </a:solidFill>
                <a:effectLst/>
                <a:latin typeface="Consolas" panose="020B0609020204030204" pitchFamily="49" charset="0"/>
              </a:rPr>
              <a:t>Visualize the relationship between Payload and Launch Site</a:t>
            </a:r>
          </a:p>
          <a:p>
            <a:pPr lvl="1">
              <a:lnSpc>
                <a:spcPct val="100000"/>
              </a:lnSpc>
              <a:spcBef>
                <a:spcPts val="1400"/>
              </a:spcBef>
            </a:pPr>
            <a:r>
              <a:rPr lang="en-US" sz="1050" b="1" dirty="0">
                <a:solidFill>
                  <a:srgbClr val="569CD6"/>
                </a:solidFill>
                <a:effectLst/>
                <a:latin typeface="Consolas" panose="020B0609020204030204" pitchFamily="49" charset="0"/>
              </a:rPr>
              <a:t>Visualize the relationship between success rate of each orbit type</a:t>
            </a:r>
          </a:p>
          <a:p>
            <a:pPr lvl="1">
              <a:lnSpc>
                <a:spcPct val="100000"/>
              </a:lnSpc>
              <a:spcBef>
                <a:spcPts val="1400"/>
              </a:spcBef>
            </a:pPr>
            <a:r>
              <a:rPr lang="en-US" sz="1050" b="1" dirty="0">
                <a:solidFill>
                  <a:srgbClr val="569CD6"/>
                </a:solidFill>
                <a:effectLst/>
                <a:latin typeface="Consolas" panose="020B0609020204030204" pitchFamily="49" charset="0"/>
              </a:rPr>
              <a:t>Visualize the relationship between </a:t>
            </a:r>
            <a:r>
              <a:rPr lang="en-US" sz="1050" b="1" dirty="0" err="1">
                <a:solidFill>
                  <a:srgbClr val="569CD6"/>
                </a:solidFill>
                <a:effectLst/>
                <a:latin typeface="Consolas" panose="020B0609020204030204" pitchFamily="49" charset="0"/>
              </a:rPr>
              <a:t>FlightNumber</a:t>
            </a:r>
            <a:r>
              <a:rPr lang="en-US" sz="1050" b="1" dirty="0">
                <a:solidFill>
                  <a:srgbClr val="569CD6"/>
                </a:solidFill>
                <a:effectLst/>
                <a:latin typeface="Consolas" panose="020B0609020204030204" pitchFamily="49" charset="0"/>
              </a:rPr>
              <a:t> and Orbit type </a:t>
            </a:r>
          </a:p>
          <a:p>
            <a:pPr lvl="1">
              <a:lnSpc>
                <a:spcPct val="100000"/>
              </a:lnSpc>
              <a:spcBef>
                <a:spcPts val="1400"/>
              </a:spcBef>
            </a:pPr>
            <a:r>
              <a:rPr lang="en-US" sz="1050" b="1" dirty="0">
                <a:solidFill>
                  <a:srgbClr val="569CD6"/>
                </a:solidFill>
                <a:effectLst/>
                <a:latin typeface="Consolas" panose="020B0609020204030204" pitchFamily="49" charset="0"/>
              </a:rPr>
              <a:t>Visualize the relationship between Payload and Orbit type</a:t>
            </a:r>
            <a:endParaRPr lang="en-US" sz="1050" dirty="0">
              <a:solidFill>
                <a:srgbClr val="CCCCCC"/>
              </a:solidFill>
              <a:latin typeface="Consolas" panose="020B0609020204030204" pitchFamily="49" charset="0"/>
            </a:endParaRPr>
          </a:p>
          <a:p>
            <a:pPr lvl="1">
              <a:lnSpc>
                <a:spcPct val="100000"/>
              </a:lnSpc>
              <a:spcBef>
                <a:spcPts val="1400"/>
              </a:spcBef>
            </a:pPr>
            <a:r>
              <a:rPr lang="en-US" sz="900" b="1" dirty="0">
                <a:solidFill>
                  <a:srgbClr val="569CD6"/>
                </a:solidFill>
                <a:effectLst/>
                <a:latin typeface="Consolas" panose="020B0609020204030204" pitchFamily="49" charset="0"/>
              </a:rPr>
              <a:t>Visualize the launch success yearly trend</a:t>
            </a:r>
            <a:endParaRPr lang="en-US" sz="900" b="0" dirty="0">
              <a:solidFill>
                <a:srgbClr val="CCCCCC"/>
              </a:solidFill>
              <a:effectLst/>
              <a:latin typeface="Consolas" panose="020B0609020204030204" pitchFamily="49" charset="0"/>
            </a:endParaRPr>
          </a:p>
          <a:p>
            <a:pPr marL="457200" lvl="1" indent="0">
              <a:lnSpc>
                <a:spcPct val="100000"/>
              </a:lnSpc>
              <a:spcBef>
                <a:spcPts val="1400"/>
              </a:spcBef>
              <a:buNone/>
            </a:pPr>
            <a:br>
              <a:rPr lang="en-US" sz="1050" b="0" dirty="0">
                <a:solidFill>
                  <a:srgbClr val="CCCCCC"/>
                </a:solidFill>
                <a:effectLst/>
                <a:latin typeface="Consolas" panose="020B0609020204030204" pitchFamily="49" charset="0"/>
              </a:rPr>
            </a:br>
            <a:endParaRPr lang="en-US" sz="1050" b="0" dirty="0">
              <a:solidFill>
                <a:srgbClr val="CCCCCC"/>
              </a:solidFill>
              <a:effectLst/>
              <a:latin typeface="Consolas" panose="020B0609020204030204" pitchFamily="49"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 of EDA with data visualization notebook.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239"/>
            <a:ext cx="9745589" cy="478011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Performed SQL queries:</a:t>
            </a:r>
          </a:p>
          <a:p>
            <a:pPr lvl="1">
              <a:lnSpc>
                <a:spcPct val="100000"/>
              </a:lnSpc>
              <a:spcBef>
                <a:spcPts val="1400"/>
              </a:spcBef>
            </a:pPr>
            <a:r>
              <a:rPr lang="en-US" sz="1200" b="1" i="0" dirty="0">
                <a:effectLst/>
                <a:latin typeface="system-ui"/>
              </a:rPr>
              <a:t>Display the names of the unique launch sites in the space mission</a:t>
            </a:r>
          </a:p>
          <a:p>
            <a:pPr lvl="1">
              <a:lnSpc>
                <a:spcPct val="100000"/>
              </a:lnSpc>
              <a:spcBef>
                <a:spcPts val="1400"/>
              </a:spcBef>
            </a:pPr>
            <a:r>
              <a:rPr lang="en-US" sz="1200" b="1" i="0" dirty="0">
                <a:effectLst/>
                <a:latin typeface="system-ui"/>
              </a:rPr>
              <a:t>Display 5 records where launch sites begin with the string 'CCA'</a:t>
            </a:r>
          </a:p>
          <a:p>
            <a:pPr lvl="1">
              <a:lnSpc>
                <a:spcPct val="100000"/>
              </a:lnSpc>
              <a:spcBef>
                <a:spcPts val="1400"/>
              </a:spcBef>
            </a:pPr>
            <a:r>
              <a:rPr lang="en-US" sz="1200" b="1" i="0" dirty="0">
                <a:effectLst/>
                <a:latin typeface="system-ui"/>
              </a:rPr>
              <a:t>Display the total payload mass carried by boosters launched by NASA (CRS)</a:t>
            </a:r>
          </a:p>
          <a:p>
            <a:pPr lvl="1">
              <a:lnSpc>
                <a:spcPct val="100000"/>
              </a:lnSpc>
              <a:spcBef>
                <a:spcPts val="1400"/>
              </a:spcBef>
            </a:pPr>
            <a:r>
              <a:rPr lang="en-US" sz="1200" b="1" i="0" dirty="0">
                <a:effectLst/>
                <a:latin typeface="system-ui"/>
              </a:rPr>
              <a:t>Display average payload mass carried by booster version F9 v1.1</a:t>
            </a:r>
          </a:p>
          <a:p>
            <a:pPr lvl="1">
              <a:lnSpc>
                <a:spcPct val="100000"/>
              </a:lnSpc>
              <a:spcBef>
                <a:spcPts val="1400"/>
              </a:spcBef>
            </a:pPr>
            <a:r>
              <a:rPr lang="en-US" sz="1200" b="1" i="0" dirty="0">
                <a:effectLst/>
                <a:latin typeface="system-ui"/>
              </a:rPr>
              <a:t>List the date when the first </a:t>
            </a:r>
            <a:r>
              <a:rPr lang="en-US" sz="1200" b="1" i="0" dirty="0" err="1">
                <a:effectLst/>
                <a:latin typeface="system-ui"/>
              </a:rPr>
              <a:t>succesful</a:t>
            </a:r>
            <a:r>
              <a:rPr lang="en-US" sz="1200" b="1" i="0" dirty="0">
                <a:effectLst/>
                <a:latin typeface="system-ui"/>
              </a:rPr>
              <a:t> landing outcome in ground pad was </a:t>
            </a:r>
            <a:r>
              <a:rPr lang="en-US" sz="1200" b="1" i="0" dirty="0" err="1">
                <a:effectLst/>
                <a:latin typeface="system-ui"/>
              </a:rPr>
              <a:t>acheived</a:t>
            </a:r>
            <a:r>
              <a:rPr lang="en-US" sz="1200" b="1" i="0" dirty="0">
                <a:effectLst/>
                <a:latin typeface="system-ui"/>
              </a:rPr>
              <a:t>.</a:t>
            </a:r>
          </a:p>
          <a:p>
            <a:pPr lvl="1">
              <a:lnSpc>
                <a:spcPct val="100000"/>
              </a:lnSpc>
              <a:spcBef>
                <a:spcPts val="1400"/>
              </a:spcBef>
            </a:pPr>
            <a:r>
              <a:rPr lang="en-US" sz="1200" b="1" i="0" dirty="0">
                <a:effectLst/>
                <a:latin typeface="system-ui"/>
              </a:rPr>
              <a:t>List the names of the boosters which have success in drone ship and have payload mass greater than 4000 but less than 6000</a:t>
            </a:r>
          </a:p>
          <a:p>
            <a:pPr lvl="1">
              <a:lnSpc>
                <a:spcPct val="100000"/>
              </a:lnSpc>
              <a:spcBef>
                <a:spcPts val="1400"/>
              </a:spcBef>
            </a:pPr>
            <a:r>
              <a:rPr lang="en-US" sz="1200" b="1" i="0" dirty="0">
                <a:effectLst/>
                <a:latin typeface="system-ui"/>
              </a:rPr>
              <a:t>List the total number of successful and failure mission outcomes</a:t>
            </a:r>
          </a:p>
          <a:p>
            <a:pPr lvl="1">
              <a:lnSpc>
                <a:spcPct val="100000"/>
              </a:lnSpc>
              <a:spcBef>
                <a:spcPts val="1400"/>
              </a:spcBef>
            </a:pPr>
            <a:r>
              <a:rPr lang="en-US" sz="1200" b="1" i="0" dirty="0">
                <a:effectLst/>
                <a:latin typeface="system-ui"/>
              </a:rPr>
              <a:t>List the names of the </a:t>
            </a:r>
            <a:r>
              <a:rPr lang="en-US" sz="1200" b="1" i="0" dirty="0" err="1">
                <a:effectLst/>
                <a:latin typeface="system-ui"/>
              </a:rPr>
              <a:t>booster_versions</a:t>
            </a:r>
            <a:r>
              <a:rPr lang="en-US" sz="1200" b="1" i="0" dirty="0">
                <a:effectLst/>
                <a:latin typeface="system-ui"/>
              </a:rPr>
              <a:t> which have carried the maximum payload mass using a subquery</a:t>
            </a:r>
          </a:p>
          <a:p>
            <a:pPr lvl="1">
              <a:lnSpc>
                <a:spcPct val="100000"/>
              </a:lnSpc>
              <a:spcBef>
                <a:spcPts val="1400"/>
              </a:spcBef>
            </a:pPr>
            <a:r>
              <a:rPr lang="en-US" sz="1050" b="1" i="0" dirty="0">
                <a:effectLst/>
                <a:latin typeface="system-ui"/>
              </a:rPr>
              <a:t>List the records which will display the month names, failure </a:t>
            </a:r>
            <a:r>
              <a:rPr lang="en-US" sz="1050" b="1" i="0" dirty="0" err="1">
                <a:effectLst/>
                <a:latin typeface="system-ui"/>
              </a:rPr>
              <a:t>landing_outcomes</a:t>
            </a:r>
            <a:r>
              <a:rPr lang="en-US" sz="1050" b="1" i="0" dirty="0">
                <a:effectLst/>
                <a:latin typeface="system-ui"/>
              </a:rPr>
              <a:t> in drone ship ,booster versions, </a:t>
            </a:r>
            <a:r>
              <a:rPr lang="en-US" sz="1050" b="1" i="0" dirty="0" err="1">
                <a:effectLst/>
                <a:latin typeface="system-ui"/>
              </a:rPr>
              <a:t>launch_site</a:t>
            </a:r>
            <a:r>
              <a:rPr lang="en-US" sz="1050" b="1" i="0" dirty="0">
                <a:effectLst/>
                <a:latin typeface="system-ui"/>
              </a:rPr>
              <a:t> for the months in year 2015.</a:t>
            </a:r>
          </a:p>
          <a:p>
            <a:pPr lvl="1">
              <a:lnSpc>
                <a:spcPct val="100000"/>
              </a:lnSpc>
              <a:spcBef>
                <a:spcPts val="1400"/>
              </a:spcBef>
            </a:pPr>
            <a:r>
              <a:rPr lang="en-US" sz="1050" b="1" i="0" dirty="0">
                <a:effectLst/>
                <a:latin typeface="system-ui"/>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EDA with SQL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9240"/>
            <a:ext cx="10515600" cy="3627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created and added to a folium map:</a:t>
            </a:r>
          </a:p>
          <a:p>
            <a:pPr lvl="1">
              <a:lnSpc>
                <a:spcPct val="100000"/>
              </a:lnSpc>
              <a:spcBef>
                <a:spcPts val="1400"/>
              </a:spcBef>
            </a:pPr>
            <a:r>
              <a:rPr lang="en-US" sz="1400" dirty="0">
                <a:latin typeface="system-ui"/>
              </a:rPr>
              <a:t>A</a:t>
            </a:r>
            <a:r>
              <a:rPr lang="en-US" sz="1400" b="0" i="0" dirty="0">
                <a:effectLst/>
                <a:latin typeface="system-ui"/>
              </a:rPr>
              <a:t>ll launch sites on a map</a:t>
            </a:r>
          </a:p>
          <a:p>
            <a:pPr lvl="1">
              <a:lnSpc>
                <a:spcPct val="100000"/>
              </a:lnSpc>
              <a:spcBef>
                <a:spcPts val="1400"/>
              </a:spcBef>
            </a:pPr>
            <a:r>
              <a:rPr lang="en-US" sz="1400" b="0" i="0" dirty="0">
                <a:effectLst/>
                <a:latin typeface="system-ui"/>
              </a:rPr>
              <a:t>The success/failed launches for each site on the map</a:t>
            </a:r>
          </a:p>
          <a:p>
            <a:pPr lvl="1">
              <a:lnSpc>
                <a:spcPct val="100000"/>
              </a:lnSpc>
              <a:spcBef>
                <a:spcPts val="1400"/>
              </a:spcBef>
            </a:pPr>
            <a:r>
              <a:rPr lang="en-US" sz="1400" b="0" i="0" dirty="0">
                <a:effectLst/>
                <a:latin typeface="system-ui"/>
              </a:rPr>
              <a:t>Calculate the distances between a launch site to its proximities</a:t>
            </a:r>
          </a:p>
          <a:p>
            <a:pPr lvl="1">
              <a:lnSpc>
                <a:spcPct val="100000"/>
              </a:lnSpc>
              <a:spcBef>
                <a:spcPts val="1400"/>
              </a:spcBef>
            </a:pPr>
            <a:endParaRPr lang="en-US" sz="1400" dirty="0">
              <a:solidFill>
                <a:schemeClr val="accent3">
                  <a:lumMod val="25000"/>
                </a:schemeClr>
              </a:solidFill>
              <a:latin typeface="system-u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reason to mark this points in the mark was to be able </a:t>
            </a:r>
            <a:r>
              <a:rPr lang="en-US" sz="1800" dirty="0" err="1">
                <a:solidFill>
                  <a:schemeClr val="accent3">
                    <a:lumMod val="25000"/>
                  </a:schemeClr>
                </a:solidFill>
                <a:latin typeface="Abadi" panose="020B0604020104020204" pitchFamily="34" charset="0"/>
              </a:rPr>
              <a:t>ro</a:t>
            </a:r>
            <a:r>
              <a:rPr lang="en-US" sz="1800" dirty="0">
                <a:solidFill>
                  <a:schemeClr val="accent3">
                    <a:lumMod val="25000"/>
                  </a:schemeClr>
                </a:solidFill>
                <a:latin typeface="Abadi" panose="020B0604020104020204" pitchFamily="34" charset="0"/>
              </a:rPr>
              <a:t> find some geographical patterns about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interactive map with Folium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339"/>
            <a:ext cx="9745589" cy="3764281"/>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you have added to a dashboard</a:t>
            </a:r>
          </a:p>
          <a:p>
            <a:pPr lvl="1">
              <a:lnSpc>
                <a:spcPct val="100000"/>
              </a:lnSpc>
              <a:spcBef>
                <a:spcPts val="1400"/>
              </a:spcBef>
            </a:pPr>
            <a:r>
              <a:rPr lang="en-US" sz="1700" dirty="0"/>
              <a:t>A Launch Site Drop-down Input Component </a:t>
            </a:r>
          </a:p>
          <a:p>
            <a:pPr lvl="1">
              <a:lnSpc>
                <a:spcPct val="100000"/>
              </a:lnSpc>
              <a:spcBef>
                <a:spcPts val="1400"/>
              </a:spcBef>
            </a:pPr>
            <a:r>
              <a:rPr lang="en-US" sz="1700" dirty="0">
                <a:solidFill>
                  <a:schemeClr val="accent3">
                    <a:lumMod val="25000"/>
                  </a:schemeClr>
                </a:solidFill>
                <a:latin typeface="Abadi" panose="020B0604020104020204" pitchFamily="34" charset="0"/>
              </a:rPr>
              <a:t>A callback function to render success-pi-chart based on selected site dropdown</a:t>
            </a:r>
          </a:p>
          <a:p>
            <a:pPr lvl="1">
              <a:lnSpc>
                <a:spcPct val="100000"/>
              </a:lnSpc>
              <a:spcBef>
                <a:spcPts val="1400"/>
              </a:spcBef>
            </a:pPr>
            <a:r>
              <a:rPr lang="en-US" sz="1700" dirty="0">
                <a:solidFill>
                  <a:schemeClr val="accent3">
                    <a:lumMod val="25000"/>
                  </a:schemeClr>
                </a:solidFill>
                <a:latin typeface="Abadi" panose="020B0604020104020204" pitchFamily="34" charset="0"/>
              </a:rPr>
              <a:t>A Range Slider to select Payload</a:t>
            </a:r>
          </a:p>
          <a:p>
            <a:pPr lvl="1">
              <a:lnSpc>
                <a:spcPct val="100000"/>
              </a:lnSpc>
              <a:spcBef>
                <a:spcPts val="1400"/>
              </a:spcBef>
            </a:pPr>
            <a:r>
              <a:rPr lang="en-US" sz="1700" dirty="0">
                <a:solidFill>
                  <a:schemeClr val="accent3">
                    <a:lumMod val="25000"/>
                  </a:schemeClr>
                </a:solidFill>
                <a:latin typeface="Abadi" panose="020B0604020104020204" pitchFamily="34" charset="0"/>
              </a:rPr>
              <a:t>A callback function to render success-payload-scatter-chart</a:t>
            </a:r>
          </a:p>
          <a:p>
            <a:pPr>
              <a:lnSpc>
                <a:spcPct val="100000"/>
              </a:lnSpc>
              <a:spcBef>
                <a:spcPts val="1400"/>
              </a:spcBef>
            </a:pPr>
            <a:r>
              <a:rPr lang="en-US" sz="1900" dirty="0"/>
              <a:t>This dashboard application contains input components such as a dropdown list and a range slider to</a:t>
            </a:r>
            <a:br>
              <a:rPr lang="en-US" sz="1900" dirty="0"/>
            </a:br>
            <a:r>
              <a:rPr lang="en-US" sz="1900" dirty="0"/>
              <a:t>interact with a pie chart and a scatter point chart.</a:t>
            </a:r>
          </a:p>
          <a:p>
            <a:pPr>
              <a:lnSpc>
                <a:spcPct val="100000"/>
              </a:lnSpc>
              <a:spcBef>
                <a:spcPts val="1400"/>
              </a:spcBef>
            </a:pPr>
            <a:r>
              <a:rPr lang="en-US" sz="1900" dirty="0">
                <a:solidFill>
                  <a:schemeClr val="accent3">
                    <a:lumMod val="25000"/>
                  </a:schemeClr>
                </a:solidFill>
                <a:latin typeface="Abadi" panose="020B0604020104020204" pitchFamily="34" charset="0"/>
              </a:rPr>
              <a:t>After visual analysis using the dashboard, you should be able to obtain some insights to answer the following five questions: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Which site has the largest successful launches?  Which site has the highest launch success rate? Which payload range(s) has the highest launch success rate? Which payload range(s) has the lowest launch success rate?  Which F9 Booster version (v1.0, v1.1, FT, B4, B5, etc.) has the highest     launch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293" y="1530031"/>
            <a:ext cx="11127036" cy="509110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4">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ángulo: esquinas redondeadas 1">
            <a:extLst>
              <a:ext uri="{FF2B5EF4-FFF2-40B4-BE49-F238E27FC236}">
                <a16:creationId xmlns:a16="http://schemas.microsoft.com/office/drawing/2014/main" id="{50188240-32DB-A8DB-F52B-35F1E1908DDB}"/>
              </a:ext>
            </a:extLst>
          </p:cNvPr>
          <p:cNvSpPr/>
          <p:nvPr/>
        </p:nvSpPr>
        <p:spPr>
          <a:xfrm>
            <a:off x="734028" y="1591938"/>
            <a:ext cx="1674564"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NumPy array from the column Class in data</a:t>
            </a:r>
            <a:endParaRPr lang="es-ES" sz="1200" dirty="0"/>
          </a:p>
        </p:txBody>
      </p:sp>
      <p:sp>
        <p:nvSpPr>
          <p:cNvPr id="6" name="Rectángulo: esquinas redondeadas 5">
            <a:extLst>
              <a:ext uri="{FF2B5EF4-FFF2-40B4-BE49-F238E27FC236}">
                <a16:creationId xmlns:a16="http://schemas.microsoft.com/office/drawing/2014/main" id="{80115B43-39AE-5C07-7480-C5948EEC08F6}"/>
              </a:ext>
            </a:extLst>
          </p:cNvPr>
          <p:cNvSpPr/>
          <p:nvPr/>
        </p:nvSpPr>
        <p:spPr>
          <a:xfrm>
            <a:off x="2967951" y="1591938"/>
            <a:ext cx="1674564"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0" i="0" dirty="0" err="1">
                <a:effectLst/>
                <a:latin typeface="system-ui"/>
              </a:rPr>
              <a:t>Standardize</a:t>
            </a:r>
            <a:r>
              <a:rPr lang="es-ES" sz="1200" b="0" i="0" dirty="0">
                <a:effectLst/>
                <a:latin typeface="system-ui"/>
              </a:rPr>
              <a:t> </a:t>
            </a:r>
            <a:r>
              <a:rPr lang="es-ES" sz="1200" b="0" i="0" dirty="0" err="1">
                <a:effectLst/>
                <a:latin typeface="system-ui"/>
              </a:rPr>
              <a:t>the</a:t>
            </a:r>
            <a:r>
              <a:rPr lang="es-ES" sz="1200" b="0" i="0" dirty="0">
                <a:effectLst/>
                <a:latin typeface="system-ui"/>
              </a:rPr>
              <a:t> data</a:t>
            </a:r>
            <a:endParaRPr lang="es-ES" sz="1200" dirty="0"/>
          </a:p>
        </p:txBody>
      </p:sp>
      <p:sp>
        <p:nvSpPr>
          <p:cNvPr id="7" name="Rectángulo: esquinas redondeadas 6">
            <a:extLst>
              <a:ext uri="{FF2B5EF4-FFF2-40B4-BE49-F238E27FC236}">
                <a16:creationId xmlns:a16="http://schemas.microsoft.com/office/drawing/2014/main" id="{5AA52B7C-D4AC-19BA-A5DE-9277C2A5061B}"/>
              </a:ext>
            </a:extLst>
          </p:cNvPr>
          <p:cNvSpPr/>
          <p:nvPr/>
        </p:nvSpPr>
        <p:spPr>
          <a:xfrm>
            <a:off x="5201874" y="1591938"/>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Split the data X and Y into training and test data</a:t>
            </a:r>
            <a:endParaRPr lang="es-ES" sz="1200" dirty="0"/>
          </a:p>
        </p:txBody>
      </p:sp>
      <p:sp>
        <p:nvSpPr>
          <p:cNvPr id="8" name="Rectángulo: esquinas redondeadas 7">
            <a:extLst>
              <a:ext uri="{FF2B5EF4-FFF2-40B4-BE49-F238E27FC236}">
                <a16:creationId xmlns:a16="http://schemas.microsoft.com/office/drawing/2014/main" id="{10D32B09-EEB2-2F10-2A47-1F4B870BE76F}"/>
              </a:ext>
            </a:extLst>
          </p:cNvPr>
          <p:cNvSpPr/>
          <p:nvPr/>
        </p:nvSpPr>
        <p:spPr>
          <a:xfrm>
            <a:off x="7467678" y="1591938"/>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Create a logistic regression object</a:t>
            </a:r>
          </a:p>
          <a:p>
            <a:pPr algn="ctr"/>
            <a:r>
              <a:rPr lang="en-US" sz="1200" dirty="0">
                <a:latin typeface="system-ui"/>
              </a:rPr>
              <a:t>and a </a:t>
            </a:r>
            <a:r>
              <a:rPr lang="en-US" sz="1200" dirty="0" err="1">
                <a:latin typeface="system-ui"/>
              </a:rPr>
              <a:t>GridSearchCV</a:t>
            </a:r>
            <a:endParaRPr lang="es-ES" sz="1200" dirty="0"/>
          </a:p>
        </p:txBody>
      </p:sp>
      <p:sp>
        <p:nvSpPr>
          <p:cNvPr id="9" name="Rectángulo: esquinas redondeadas 8">
            <a:extLst>
              <a:ext uri="{FF2B5EF4-FFF2-40B4-BE49-F238E27FC236}">
                <a16:creationId xmlns:a16="http://schemas.microsoft.com/office/drawing/2014/main" id="{FF2110A0-3F64-0D79-6D4D-41E158A1EB4A}"/>
              </a:ext>
            </a:extLst>
          </p:cNvPr>
          <p:cNvSpPr/>
          <p:nvPr/>
        </p:nvSpPr>
        <p:spPr>
          <a:xfrm>
            <a:off x="5239105" y="3015664"/>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Fit the object to find the best parameters from the dictionary parameters</a:t>
            </a:r>
            <a:endParaRPr lang="es-ES" sz="1200" dirty="0"/>
          </a:p>
        </p:txBody>
      </p:sp>
      <p:sp>
        <p:nvSpPr>
          <p:cNvPr id="11" name="Rectángulo: esquinas redondeadas 10">
            <a:extLst>
              <a:ext uri="{FF2B5EF4-FFF2-40B4-BE49-F238E27FC236}">
                <a16:creationId xmlns:a16="http://schemas.microsoft.com/office/drawing/2014/main" id="{DCDFBA04-EC0B-CF04-4F55-7E2FBC43D473}"/>
              </a:ext>
            </a:extLst>
          </p:cNvPr>
          <p:cNvSpPr/>
          <p:nvPr/>
        </p:nvSpPr>
        <p:spPr>
          <a:xfrm>
            <a:off x="9751527" y="2982613"/>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Calculate the accuracy on the test data using the method score</a:t>
            </a:r>
            <a:endParaRPr lang="es-ES" sz="1200" dirty="0"/>
          </a:p>
        </p:txBody>
      </p:sp>
      <p:sp>
        <p:nvSpPr>
          <p:cNvPr id="16" name="Rectángulo: esquinas redondeadas 15">
            <a:extLst>
              <a:ext uri="{FF2B5EF4-FFF2-40B4-BE49-F238E27FC236}">
                <a16:creationId xmlns:a16="http://schemas.microsoft.com/office/drawing/2014/main" id="{33986A16-2A47-6115-AEFD-2C7D3B6300A6}"/>
              </a:ext>
            </a:extLst>
          </p:cNvPr>
          <p:cNvSpPr/>
          <p:nvPr/>
        </p:nvSpPr>
        <p:spPr>
          <a:xfrm>
            <a:off x="7467678" y="2969965"/>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Create a SVM object</a:t>
            </a:r>
          </a:p>
          <a:p>
            <a:pPr algn="ctr"/>
            <a:r>
              <a:rPr lang="en-US" sz="1200" dirty="0">
                <a:latin typeface="system-ui"/>
              </a:rPr>
              <a:t>and a </a:t>
            </a:r>
            <a:r>
              <a:rPr lang="en-US" sz="1200" dirty="0" err="1">
                <a:latin typeface="system-ui"/>
              </a:rPr>
              <a:t>GridSearchCV</a:t>
            </a:r>
            <a:endParaRPr lang="es-ES" sz="1200" dirty="0"/>
          </a:p>
        </p:txBody>
      </p:sp>
      <p:sp>
        <p:nvSpPr>
          <p:cNvPr id="17" name="Rectángulo: esquinas redondeadas 16">
            <a:extLst>
              <a:ext uri="{FF2B5EF4-FFF2-40B4-BE49-F238E27FC236}">
                <a16:creationId xmlns:a16="http://schemas.microsoft.com/office/drawing/2014/main" id="{FA01C03C-4588-38AC-C905-129ADE13045C}"/>
              </a:ext>
            </a:extLst>
          </p:cNvPr>
          <p:cNvSpPr/>
          <p:nvPr/>
        </p:nvSpPr>
        <p:spPr>
          <a:xfrm>
            <a:off x="9751526" y="1591938"/>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Fit the object to find the best parameters from the dictionary parameters</a:t>
            </a:r>
            <a:endParaRPr lang="es-ES" sz="1200" dirty="0"/>
          </a:p>
        </p:txBody>
      </p:sp>
      <p:sp>
        <p:nvSpPr>
          <p:cNvPr id="18" name="Rectángulo: esquinas redondeadas 17">
            <a:extLst>
              <a:ext uri="{FF2B5EF4-FFF2-40B4-BE49-F238E27FC236}">
                <a16:creationId xmlns:a16="http://schemas.microsoft.com/office/drawing/2014/main" id="{D5575F93-5526-9461-62C7-F1ED9D0BABD5}"/>
              </a:ext>
            </a:extLst>
          </p:cNvPr>
          <p:cNvSpPr/>
          <p:nvPr/>
        </p:nvSpPr>
        <p:spPr>
          <a:xfrm>
            <a:off x="2936070" y="3015664"/>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Calculate the accuracy on the test data using the method score</a:t>
            </a:r>
            <a:endParaRPr lang="es-ES" sz="1200" dirty="0"/>
          </a:p>
        </p:txBody>
      </p:sp>
      <p:sp>
        <p:nvSpPr>
          <p:cNvPr id="19" name="Rectángulo: esquinas redondeadas 18">
            <a:extLst>
              <a:ext uri="{FF2B5EF4-FFF2-40B4-BE49-F238E27FC236}">
                <a16:creationId xmlns:a16="http://schemas.microsoft.com/office/drawing/2014/main" id="{826F964F-04D8-EBC3-03E6-699C3C0139D2}"/>
              </a:ext>
            </a:extLst>
          </p:cNvPr>
          <p:cNvSpPr/>
          <p:nvPr/>
        </p:nvSpPr>
        <p:spPr>
          <a:xfrm>
            <a:off x="702147" y="3015664"/>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Create a Decision tree object </a:t>
            </a:r>
            <a:r>
              <a:rPr lang="en-US" sz="1200" dirty="0">
                <a:latin typeface="system-ui"/>
              </a:rPr>
              <a:t>and a </a:t>
            </a:r>
            <a:r>
              <a:rPr lang="en-US" sz="1200" dirty="0" err="1">
                <a:latin typeface="system-ui"/>
              </a:rPr>
              <a:t>GridSearchCV</a:t>
            </a:r>
            <a:endParaRPr lang="es-ES" sz="1200" dirty="0"/>
          </a:p>
        </p:txBody>
      </p:sp>
      <p:sp>
        <p:nvSpPr>
          <p:cNvPr id="21" name="Rectángulo: esquinas redondeadas 20">
            <a:extLst>
              <a:ext uri="{FF2B5EF4-FFF2-40B4-BE49-F238E27FC236}">
                <a16:creationId xmlns:a16="http://schemas.microsoft.com/office/drawing/2014/main" id="{1AFBA427-5628-0977-7C21-93E8B101990F}"/>
              </a:ext>
            </a:extLst>
          </p:cNvPr>
          <p:cNvSpPr/>
          <p:nvPr/>
        </p:nvSpPr>
        <p:spPr>
          <a:xfrm>
            <a:off x="702147" y="4372396"/>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Fit the object to find the best parameters from the dictionary parameters</a:t>
            </a:r>
            <a:endParaRPr lang="es-ES" sz="1200" dirty="0"/>
          </a:p>
        </p:txBody>
      </p:sp>
      <p:sp>
        <p:nvSpPr>
          <p:cNvPr id="22" name="Rectángulo: esquinas redondeadas 21">
            <a:extLst>
              <a:ext uri="{FF2B5EF4-FFF2-40B4-BE49-F238E27FC236}">
                <a16:creationId xmlns:a16="http://schemas.microsoft.com/office/drawing/2014/main" id="{C9855ACC-5B13-300A-0C34-EF1303583A64}"/>
              </a:ext>
            </a:extLst>
          </p:cNvPr>
          <p:cNvSpPr/>
          <p:nvPr/>
        </p:nvSpPr>
        <p:spPr>
          <a:xfrm>
            <a:off x="2952010" y="4413569"/>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Calculate the accuracy on the test data using the method score</a:t>
            </a:r>
            <a:endParaRPr lang="es-ES" sz="1200" dirty="0"/>
          </a:p>
        </p:txBody>
      </p:sp>
      <p:sp>
        <p:nvSpPr>
          <p:cNvPr id="23" name="Rectángulo: esquinas redondeadas 22">
            <a:extLst>
              <a:ext uri="{FF2B5EF4-FFF2-40B4-BE49-F238E27FC236}">
                <a16:creationId xmlns:a16="http://schemas.microsoft.com/office/drawing/2014/main" id="{3DE21323-FB59-3578-E0A4-DB0D550CA986}"/>
              </a:ext>
            </a:extLst>
          </p:cNvPr>
          <p:cNvSpPr/>
          <p:nvPr/>
        </p:nvSpPr>
        <p:spPr>
          <a:xfrm>
            <a:off x="5239105" y="4413569"/>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Create a KNN object and a</a:t>
            </a:r>
            <a:r>
              <a:rPr lang="en-US" sz="1200" dirty="0">
                <a:latin typeface="system-ui"/>
              </a:rPr>
              <a:t> </a:t>
            </a:r>
            <a:r>
              <a:rPr lang="en-US" sz="1200" dirty="0" err="1">
                <a:latin typeface="system-ui"/>
              </a:rPr>
              <a:t>GridSearchCV</a:t>
            </a:r>
            <a:endParaRPr lang="es-ES" sz="1200" dirty="0"/>
          </a:p>
        </p:txBody>
      </p:sp>
      <p:sp>
        <p:nvSpPr>
          <p:cNvPr id="24" name="Rectángulo: esquinas redondeadas 23">
            <a:extLst>
              <a:ext uri="{FF2B5EF4-FFF2-40B4-BE49-F238E27FC236}">
                <a16:creationId xmlns:a16="http://schemas.microsoft.com/office/drawing/2014/main" id="{CCF43F0C-D047-4D25-86A1-E5F38D7BAE99}"/>
              </a:ext>
            </a:extLst>
          </p:cNvPr>
          <p:cNvSpPr/>
          <p:nvPr/>
        </p:nvSpPr>
        <p:spPr>
          <a:xfrm>
            <a:off x="7467678" y="4413569"/>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effectLst/>
                <a:latin typeface="system-ui"/>
              </a:rPr>
              <a:t>Fit the object to find the best parameters from the dictionary parameters</a:t>
            </a:r>
            <a:endParaRPr lang="es-ES" sz="1200" dirty="0"/>
          </a:p>
        </p:txBody>
      </p:sp>
      <p:sp>
        <p:nvSpPr>
          <p:cNvPr id="25" name="Rectángulo: esquinas redondeadas 24">
            <a:extLst>
              <a:ext uri="{FF2B5EF4-FFF2-40B4-BE49-F238E27FC236}">
                <a16:creationId xmlns:a16="http://schemas.microsoft.com/office/drawing/2014/main" id="{B07C813F-2F3F-1775-368C-55D2C1F70A00}"/>
              </a:ext>
            </a:extLst>
          </p:cNvPr>
          <p:cNvSpPr/>
          <p:nvPr/>
        </p:nvSpPr>
        <p:spPr>
          <a:xfrm>
            <a:off x="9783408" y="4413569"/>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accuracy on the test data using the method score</a:t>
            </a:r>
            <a:endParaRPr lang="es-ES" sz="1200" dirty="0"/>
          </a:p>
        </p:txBody>
      </p:sp>
      <p:sp>
        <p:nvSpPr>
          <p:cNvPr id="26" name="Rectángulo: esquinas redondeadas 25">
            <a:extLst>
              <a:ext uri="{FF2B5EF4-FFF2-40B4-BE49-F238E27FC236}">
                <a16:creationId xmlns:a16="http://schemas.microsoft.com/office/drawing/2014/main" id="{CBD49BB4-57FD-B0F5-79DD-31F3D687CF7B}"/>
              </a:ext>
            </a:extLst>
          </p:cNvPr>
          <p:cNvSpPr/>
          <p:nvPr/>
        </p:nvSpPr>
        <p:spPr>
          <a:xfrm>
            <a:off x="7467678" y="5641949"/>
            <a:ext cx="170644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the method perform best</a:t>
            </a:r>
            <a:endParaRPr lang="es-ES" sz="1200" dirty="0"/>
          </a:p>
        </p:txBody>
      </p:sp>
      <p:cxnSp>
        <p:nvCxnSpPr>
          <p:cNvPr id="28" name="Conector recto de flecha 27">
            <a:extLst>
              <a:ext uri="{FF2B5EF4-FFF2-40B4-BE49-F238E27FC236}">
                <a16:creationId xmlns:a16="http://schemas.microsoft.com/office/drawing/2014/main" id="{21E181D0-EAFE-59FE-8707-5A97B4D66F8B}"/>
              </a:ext>
            </a:extLst>
          </p:cNvPr>
          <p:cNvCxnSpPr>
            <a:stCxn id="2" idx="3"/>
          </p:cNvCxnSpPr>
          <p:nvPr/>
        </p:nvCxnSpPr>
        <p:spPr>
          <a:xfrm>
            <a:off x="2408592" y="2049138"/>
            <a:ext cx="527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385317C-4E39-6B2B-F1D9-684F9526055C}"/>
              </a:ext>
            </a:extLst>
          </p:cNvPr>
          <p:cNvCxnSpPr/>
          <p:nvPr/>
        </p:nvCxnSpPr>
        <p:spPr>
          <a:xfrm>
            <a:off x="4642515" y="2049138"/>
            <a:ext cx="559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49D7AD6B-5C2E-F36C-CE9A-BA2391BDC44D}"/>
              </a:ext>
            </a:extLst>
          </p:cNvPr>
          <p:cNvCxnSpPr>
            <a:stCxn id="7" idx="3"/>
            <a:endCxn id="8" idx="1"/>
          </p:cNvCxnSpPr>
          <p:nvPr/>
        </p:nvCxnSpPr>
        <p:spPr>
          <a:xfrm>
            <a:off x="6908319" y="2049138"/>
            <a:ext cx="559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CFA1F45B-733E-A840-40FF-2E844A026E4C}"/>
              </a:ext>
            </a:extLst>
          </p:cNvPr>
          <p:cNvCxnSpPr>
            <a:stCxn id="8" idx="3"/>
            <a:endCxn id="17" idx="1"/>
          </p:cNvCxnSpPr>
          <p:nvPr/>
        </p:nvCxnSpPr>
        <p:spPr>
          <a:xfrm>
            <a:off x="9174123" y="2049138"/>
            <a:ext cx="577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93A8516C-7218-A4F9-ACE6-256102428A37}"/>
              </a:ext>
            </a:extLst>
          </p:cNvPr>
          <p:cNvCxnSpPr>
            <a:stCxn id="17" idx="2"/>
            <a:endCxn id="11" idx="0"/>
          </p:cNvCxnSpPr>
          <p:nvPr/>
        </p:nvCxnSpPr>
        <p:spPr>
          <a:xfrm>
            <a:off x="10604749" y="2506338"/>
            <a:ext cx="1" cy="47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A95EE341-EB4F-3491-AA5B-88C0343A6C4F}"/>
              </a:ext>
            </a:extLst>
          </p:cNvPr>
          <p:cNvCxnSpPr>
            <a:stCxn id="11" idx="1"/>
            <a:endCxn id="16" idx="3"/>
          </p:cNvCxnSpPr>
          <p:nvPr/>
        </p:nvCxnSpPr>
        <p:spPr>
          <a:xfrm flipH="1" flipV="1">
            <a:off x="9174123" y="3427165"/>
            <a:ext cx="577404" cy="12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7CBDD060-4AB6-3BDC-CAD9-6C98FF259994}"/>
              </a:ext>
            </a:extLst>
          </p:cNvPr>
          <p:cNvCxnSpPr>
            <a:stCxn id="16" idx="1"/>
            <a:endCxn id="9" idx="3"/>
          </p:cNvCxnSpPr>
          <p:nvPr/>
        </p:nvCxnSpPr>
        <p:spPr>
          <a:xfrm flipH="1">
            <a:off x="6945550" y="3427165"/>
            <a:ext cx="522128" cy="45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C8393944-E20C-0C23-B55A-1B0BA1E80C1D}"/>
              </a:ext>
            </a:extLst>
          </p:cNvPr>
          <p:cNvCxnSpPr/>
          <p:nvPr/>
        </p:nvCxnSpPr>
        <p:spPr>
          <a:xfrm flipH="1">
            <a:off x="4679746" y="3439813"/>
            <a:ext cx="534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561C1AB-DBFF-627C-03C0-7B440E1F6099}"/>
              </a:ext>
            </a:extLst>
          </p:cNvPr>
          <p:cNvCxnSpPr/>
          <p:nvPr/>
        </p:nvCxnSpPr>
        <p:spPr>
          <a:xfrm flipH="1" flipV="1">
            <a:off x="2408592" y="3427165"/>
            <a:ext cx="527478" cy="2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089E960D-68A7-09D9-D437-48DD833FA441}"/>
              </a:ext>
            </a:extLst>
          </p:cNvPr>
          <p:cNvCxnSpPr/>
          <p:nvPr/>
        </p:nvCxnSpPr>
        <p:spPr>
          <a:xfrm>
            <a:off x="1555369" y="3930064"/>
            <a:ext cx="0" cy="421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52683D1A-2873-35EC-D087-52CC060E07DD}"/>
              </a:ext>
            </a:extLst>
          </p:cNvPr>
          <p:cNvCxnSpPr>
            <a:stCxn id="21" idx="3"/>
          </p:cNvCxnSpPr>
          <p:nvPr/>
        </p:nvCxnSpPr>
        <p:spPr>
          <a:xfrm>
            <a:off x="2408592" y="4829596"/>
            <a:ext cx="527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99E3E955-EBED-19ED-401F-6854EC780E1C}"/>
              </a:ext>
            </a:extLst>
          </p:cNvPr>
          <p:cNvCxnSpPr>
            <a:stCxn id="22" idx="3"/>
          </p:cNvCxnSpPr>
          <p:nvPr/>
        </p:nvCxnSpPr>
        <p:spPr>
          <a:xfrm>
            <a:off x="4658455" y="4870769"/>
            <a:ext cx="543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DDBDDFC8-C04E-C367-11A8-1D6BE3D8101F}"/>
              </a:ext>
            </a:extLst>
          </p:cNvPr>
          <p:cNvCxnSpPr>
            <a:stCxn id="23" idx="3"/>
            <a:endCxn id="24" idx="1"/>
          </p:cNvCxnSpPr>
          <p:nvPr/>
        </p:nvCxnSpPr>
        <p:spPr>
          <a:xfrm>
            <a:off x="6945550" y="4870769"/>
            <a:ext cx="522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4CE929A0-2D45-E732-78DA-8D4A5A3DE123}"/>
              </a:ext>
            </a:extLst>
          </p:cNvPr>
          <p:cNvCxnSpPr>
            <a:stCxn id="24" idx="3"/>
            <a:endCxn id="25" idx="1"/>
          </p:cNvCxnSpPr>
          <p:nvPr/>
        </p:nvCxnSpPr>
        <p:spPr>
          <a:xfrm>
            <a:off x="9174123" y="4870769"/>
            <a:ext cx="609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angular 55">
            <a:extLst>
              <a:ext uri="{FF2B5EF4-FFF2-40B4-BE49-F238E27FC236}">
                <a16:creationId xmlns:a16="http://schemas.microsoft.com/office/drawing/2014/main" id="{4A190860-E270-B275-38DB-697F051F63C6}"/>
              </a:ext>
            </a:extLst>
          </p:cNvPr>
          <p:cNvCxnSpPr>
            <a:stCxn id="25" idx="2"/>
            <a:endCxn id="26" idx="3"/>
          </p:cNvCxnSpPr>
          <p:nvPr/>
        </p:nvCxnSpPr>
        <p:spPr>
          <a:xfrm rot="5400000">
            <a:off x="9519787" y="4982305"/>
            <a:ext cx="771180" cy="14625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492" y="1650842"/>
            <a:ext cx="10420638" cy="448325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CCAFS SLC 40 launch site has about a half  of all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and KSC LC 39AHave the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69D044B1-5CB1-4A08-8787-431D8BB7DA2B}"/>
              </a:ext>
            </a:extLst>
          </p:cNvPr>
          <p:cNvPicPr>
            <a:picLocks noChangeAspect="1"/>
          </p:cNvPicPr>
          <p:nvPr/>
        </p:nvPicPr>
        <p:blipFill>
          <a:blip r:embed="rId3"/>
          <a:stretch>
            <a:fillRect/>
          </a:stretch>
        </p:blipFill>
        <p:spPr>
          <a:xfrm>
            <a:off x="484781" y="2138614"/>
            <a:ext cx="9753991" cy="193721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9550" y="1536354"/>
            <a:ext cx="9372209" cy="3785292"/>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Most of the launches with payload mass over 7000 kg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has a 100% success rate for payload mass under 5000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DCD60F9B-8F4A-063B-5005-7E528C5A9B13}"/>
              </a:ext>
            </a:extLst>
          </p:cNvPr>
          <p:cNvPicPr>
            <a:picLocks noChangeAspect="1"/>
          </p:cNvPicPr>
          <p:nvPr/>
        </p:nvPicPr>
        <p:blipFill>
          <a:blip r:embed="rId3"/>
          <a:stretch>
            <a:fillRect/>
          </a:stretch>
        </p:blipFill>
        <p:spPr>
          <a:xfrm>
            <a:off x="561178" y="2090844"/>
            <a:ext cx="9525194" cy="18755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6671" y="1523206"/>
            <a:ext cx="4967849" cy="41384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4196A47-06EB-0A8B-192C-6C50367CEB50}"/>
              </a:ext>
            </a:extLst>
          </p:cNvPr>
          <p:cNvSpPr txBox="1">
            <a:spLocks/>
          </p:cNvSpPr>
          <p:nvPr/>
        </p:nvSpPr>
        <p:spPr>
          <a:xfrm>
            <a:off x="5943991" y="1537652"/>
            <a:ext cx="496784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4 orbits with a 100% success rate: </a:t>
            </a:r>
          </a:p>
          <a:p>
            <a:pPr lvl="2">
              <a:lnSpc>
                <a:spcPct val="100000"/>
              </a:lnSpc>
              <a:spcBef>
                <a:spcPts val="1400"/>
              </a:spcBef>
            </a:pPr>
            <a:r>
              <a:rPr lang="en-US" sz="1400" dirty="0">
                <a:solidFill>
                  <a:schemeClr val="accent3">
                    <a:lumMod val="25000"/>
                  </a:schemeClr>
                </a:solidFill>
                <a:latin typeface="Abadi" panose="020B0604020104020204" pitchFamily="34" charset="0"/>
              </a:rPr>
              <a:t>ES-L1, GEO, HEO, SSO</a:t>
            </a:r>
          </a:p>
          <a:p>
            <a:pPr lvl="1">
              <a:lnSpc>
                <a:spcPct val="100000"/>
              </a:lnSpc>
              <a:spcBef>
                <a:spcPts val="1400"/>
              </a:spcBef>
            </a:pPr>
            <a:r>
              <a:rPr lang="en-US" sz="1800" dirty="0">
                <a:solidFill>
                  <a:schemeClr val="accent3">
                    <a:lumMod val="25000"/>
                  </a:schemeClr>
                </a:solidFill>
                <a:latin typeface="Abadi" panose="020B0604020104020204" pitchFamily="34" charset="0"/>
              </a:rPr>
              <a:t>The orbit SO has a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The rest of the orbits have a success rate between 50-85%</a:t>
            </a:r>
          </a:p>
        </p:txBody>
      </p:sp>
      <p:pic>
        <p:nvPicPr>
          <p:cNvPr id="7" name="Imagen 6">
            <a:extLst>
              <a:ext uri="{FF2B5EF4-FFF2-40B4-BE49-F238E27FC236}">
                <a16:creationId xmlns:a16="http://schemas.microsoft.com/office/drawing/2014/main" id="{7A0E966E-C45B-4D31-80EE-6B0056DF4448}"/>
              </a:ext>
            </a:extLst>
          </p:cNvPr>
          <p:cNvPicPr>
            <a:picLocks noChangeAspect="1"/>
          </p:cNvPicPr>
          <p:nvPr/>
        </p:nvPicPr>
        <p:blipFill>
          <a:blip r:embed="rId3"/>
          <a:stretch>
            <a:fillRect/>
          </a:stretch>
        </p:blipFill>
        <p:spPr>
          <a:xfrm>
            <a:off x="1004887" y="2301240"/>
            <a:ext cx="4094933" cy="27965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9696"/>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In the LEO orbit, success appears to be linked to the number of flights, whereas no clear relationship is observed between flight number and success for the rest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6E859C68-4866-5A6F-3548-A26B6C02A5D8}"/>
              </a:ext>
            </a:extLst>
          </p:cNvPr>
          <p:cNvPicPr>
            <a:picLocks noChangeAspect="1"/>
          </p:cNvPicPr>
          <p:nvPr/>
        </p:nvPicPr>
        <p:blipFill>
          <a:blip r:embed="rId3"/>
          <a:stretch>
            <a:fillRect/>
          </a:stretch>
        </p:blipFill>
        <p:spPr>
          <a:xfrm>
            <a:off x="770011" y="2062957"/>
            <a:ext cx="9867899" cy="19590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381158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PO, LEO and ISS.</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E92DB136-AE7B-EB5F-2FFF-6AA77A929326}"/>
              </a:ext>
            </a:extLst>
          </p:cNvPr>
          <p:cNvPicPr>
            <a:picLocks noChangeAspect="1"/>
          </p:cNvPicPr>
          <p:nvPr/>
        </p:nvPicPr>
        <p:blipFill>
          <a:blip r:embed="rId3"/>
          <a:stretch>
            <a:fillRect/>
          </a:stretch>
        </p:blipFill>
        <p:spPr>
          <a:xfrm>
            <a:off x="906388" y="2083520"/>
            <a:ext cx="9266311" cy="18167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20840" y="3040380"/>
            <a:ext cx="4632959" cy="22944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You can observe that the </a:t>
            </a:r>
            <a:r>
              <a:rPr lang="en-US" sz="1800" dirty="0" err="1">
                <a:solidFill>
                  <a:schemeClr val="accent3">
                    <a:lumMod val="25000"/>
                  </a:schemeClr>
                </a:solidFill>
                <a:latin typeface="Abadi" panose="020B0604020104020204" pitchFamily="34" charset="0"/>
              </a:rPr>
              <a:t>sucess</a:t>
            </a:r>
            <a:r>
              <a:rPr lang="en-US" sz="18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0650C40B-AC6B-E90E-97A6-0FC39B61CD97}"/>
              </a:ext>
            </a:extLst>
          </p:cNvPr>
          <p:cNvPicPr>
            <a:picLocks noChangeAspect="1"/>
          </p:cNvPicPr>
          <p:nvPr/>
        </p:nvPicPr>
        <p:blipFill>
          <a:blip r:embed="rId3"/>
          <a:stretch>
            <a:fillRect/>
          </a:stretch>
        </p:blipFill>
        <p:spPr>
          <a:xfrm>
            <a:off x="1463041" y="2171233"/>
            <a:ext cx="4697730" cy="3556149"/>
          </a:xfrm>
          <a:prstGeom prst="rect">
            <a:avLst/>
          </a:prstGeom>
        </p:spPr>
      </p:pic>
      <p:sp>
        <p:nvSpPr>
          <p:cNvPr id="7" name="Content Placeholder 2">
            <a:extLst>
              <a:ext uri="{FF2B5EF4-FFF2-40B4-BE49-F238E27FC236}">
                <a16:creationId xmlns:a16="http://schemas.microsoft.com/office/drawing/2014/main" id="{64AD432E-89B9-14D8-5B01-C8A03642EE63}"/>
              </a:ext>
            </a:extLst>
          </p:cNvPr>
          <p:cNvSpPr txBox="1">
            <a:spLocks/>
          </p:cNvSpPr>
          <p:nvPr/>
        </p:nvSpPr>
        <p:spPr>
          <a:xfrm>
            <a:off x="1463041" y="1465104"/>
            <a:ext cx="463295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959"/>
            <a:ext cx="5478389" cy="34490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511ABC67-BB64-B4FC-D138-07CAFEB54BFF}"/>
              </a:ext>
            </a:extLst>
          </p:cNvPr>
          <p:cNvPicPr>
            <a:picLocks noChangeAspect="1"/>
          </p:cNvPicPr>
          <p:nvPr/>
        </p:nvPicPr>
        <p:blipFill>
          <a:blip r:embed="rId3"/>
          <a:stretch>
            <a:fillRect/>
          </a:stretch>
        </p:blipFill>
        <p:spPr>
          <a:xfrm>
            <a:off x="1182249" y="2118360"/>
            <a:ext cx="4608952" cy="2984688"/>
          </a:xfrm>
          <a:prstGeom prst="rect">
            <a:avLst/>
          </a:prstGeom>
        </p:spPr>
      </p:pic>
      <p:sp>
        <p:nvSpPr>
          <p:cNvPr id="7" name="Content Placeholder 4">
            <a:extLst>
              <a:ext uri="{FF2B5EF4-FFF2-40B4-BE49-F238E27FC236}">
                <a16:creationId xmlns:a16="http://schemas.microsoft.com/office/drawing/2014/main" id="{12E81AEB-B75A-BE09-34B5-1137C6981C7B}"/>
              </a:ext>
            </a:extLst>
          </p:cNvPr>
          <p:cNvSpPr txBox="1">
            <a:spLocks/>
          </p:cNvSpPr>
          <p:nvPr/>
        </p:nvSpPr>
        <p:spPr>
          <a:xfrm>
            <a:off x="6400800" y="1584959"/>
            <a:ext cx="5478389" cy="34490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SELECT DISTINCT statement is used to return only distinct (different) values.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3370"/>
            <a:ext cx="66137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6DC83B7A-4425-AE41-12B1-D50FB0F9C24F}"/>
              </a:ext>
            </a:extLst>
          </p:cNvPr>
          <p:cNvSpPr txBox="1">
            <a:spLocks/>
          </p:cNvSpPr>
          <p:nvPr/>
        </p:nvSpPr>
        <p:spPr>
          <a:xfrm>
            <a:off x="7437120" y="1564640"/>
            <a:ext cx="384849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LIKE operator is used in a WHERE clause to search for a specified pattern in a column.</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two wildcards often used in conjunction with the LIKE operator:</a:t>
            </a:r>
          </a:p>
          <a:p>
            <a:pPr lvl="1">
              <a:lnSpc>
                <a:spcPct val="100000"/>
              </a:lnSpc>
              <a:spcBef>
                <a:spcPts val="1400"/>
              </a:spcBef>
            </a:pPr>
            <a:r>
              <a:rPr lang="en-US" sz="1800" dirty="0">
                <a:solidFill>
                  <a:schemeClr val="accent3">
                    <a:lumMod val="25000"/>
                  </a:schemeClr>
                </a:solidFill>
                <a:latin typeface="Abadi" panose="020B0604020104020204" pitchFamily="34" charset="0"/>
              </a:rPr>
              <a:t> The percent sign % represents zero, one, or multiple characters</a:t>
            </a:r>
          </a:p>
          <a:p>
            <a:pPr lvl="1">
              <a:lnSpc>
                <a:spcPct val="100000"/>
              </a:lnSpc>
              <a:spcBef>
                <a:spcPts val="1400"/>
              </a:spcBef>
            </a:pPr>
            <a:r>
              <a:rPr lang="en-US" sz="1800" dirty="0">
                <a:solidFill>
                  <a:schemeClr val="accent3">
                    <a:lumMod val="25000"/>
                  </a:schemeClr>
                </a:solidFill>
                <a:latin typeface="Abadi" panose="020B0604020104020204" pitchFamily="34" charset="0"/>
              </a:rPr>
              <a:t> The underscore sign _ represents one, single character</a:t>
            </a:r>
          </a:p>
        </p:txBody>
      </p:sp>
      <p:pic>
        <p:nvPicPr>
          <p:cNvPr id="7" name="Imagen 6">
            <a:extLst>
              <a:ext uri="{FF2B5EF4-FFF2-40B4-BE49-F238E27FC236}">
                <a16:creationId xmlns:a16="http://schemas.microsoft.com/office/drawing/2014/main" id="{D33366F3-2B3F-964C-78A8-B8598BD0E2CE}"/>
              </a:ext>
            </a:extLst>
          </p:cNvPr>
          <p:cNvPicPr>
            <a:picLocks noChangeAspect="1"/>
          </p:cNvPicPr>
          <p:nvPr/>
        </p:nvPicPr>
        <p:blipFill>
          <a:blip r:embed="rId3"/>
          <a:stretch>
            <a:fillRect/>
          </a:stretch>
        </p:blipFill>
        <p:spPr>
          <a:xfrm>
            <a:off x="566561" y="2087880"/>
            <a:ext cx="7020667" cy="44586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6631" y="1482725"/>
            <a:ext cx="75281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EC73E1C-9A2D-2D31-B983-9794BF55C3D9}"/>
              </a:ext>
            </a:extLst>
          </p:cNvPr>
          <p:cNvSpPr txBox="1">
            <a:spLocks/>
          </p:cNvSpPr>
          <p:nvPr/>
        </p:nvSpPr>
        <p:spPr>
          <a:xfrm>
            <a:off x="7924800" y="1863090"/>
            <a:ext cx="3533171" cy="32499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SUM() function returns the total sum of a numeric column.</a:t>
            </a: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is used to filter records. It is used to extract only those records that fulfill a specified condition.</a:t>
            </a:r>
          </a:p>
        </p:txBody>
      </p:sp>
      <p:pic>
        <p:nvPicPr>
          <p:cNvPr id="7" name="Imagen 6">
            <a:extLst>
              <a:ext uri="{FF2B5EF4-FFF2-40B4-BE49-F238E27FC236}">
                <a16:creationId xmlns:a16="http://schemas.microsoft.com/office/drawing/2014/main" id="{71554147-1936-3E8E-F25A-BAF0D336A230}"/>
              </a:ext>
            </a:extLst>
          </p:cNvPr>
          <p:cNvPicPr>
            <a:picLocks noChangeAspect="1"/>
          </p:cNvPicPr>
          <p:nvPr/>
        </p:nvPicPr>
        <p:blipFill>
          <a:blip r:embed="rId3"/>
          <a:stretch>
            <a:fillRect/>
          </a:stretch>
        </p:blipFill>
        <p:spPr>
          <a:xfrm>
            <a:off x="396631" y="2653118"/>
            <a:ext cx="7116689" cy="18807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3685"/>
            <a:ext cx="61565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D373023B-9EC5-1299-728A-2E4C2D70FFC9}"/>
              </a:ext>
            </a:extLst>
          </p:cNvPr>
          <p:cNvSpPr txBox="1">
            <a:spLocks/>
          </p:cNvSpPr>
          <p:nvPr/>
        </p:nvSpPr>
        <p:spPr>
          <a:xfrm>
            <a:off x="7002780" y="2019300"/>
            <a:ext cx="4455192" cy="18516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AVG() function returns the average value of a numeric column.</a:t>
            </a:r>
          </a:p>
        </p:txBody>
      </p:sp>
      <p:pic>
        <p:nvPicPr>
          <p:cNvPr id="7" name="Imagen 6">
            <a:extLst>
              <a:ext uri="{FF2B5EF4-FFF2-40B4-BE49-F238E27FC236}">
                <a16:creationId xmlns:a16="http://schemas.microsoft.com/office/drawing/2014/main" id="{8A244FB9-0916-6500-9CBD-57CCC1372ECD}"/>
              </a:ext>
            </a:extLst>
          </p:cNvPr>
          <p:cNvPicPr>
            <a:picLocks noChangeAspect="1"/>
          </p:cNvPicPr>
          <p:nvPr/>
        </p:nvPicPr>
        <p:blipFill>
          <a:blip r:embed="rId3"/>
          <a:stretch>
            <a:fillRect/>
          </a:stretch>
        </p:blipFill>
        <p:spPr>
          <a:xfrm>
            <a:off x="661987" y="2676190"/>
            <a:ext cx="6302693" cy="16848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0971" y="1638300"/>
            <a:ext cx="5737469" cy="36880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D0063C92-CDDB-3537-3E88-E22F28FE34BB}"/>
              </a:ext>
            </a:extLst>
          </p:cNvPr>
          <p:cNvSpPr txBox="1">
            <a:spLocks/>
          </p:cNvSpPr>
          <p:nvPr/>
        </p:nvSpPr>
        <p:spPr>
          <a:xfrm>
            <a:off x="6751320" y="2072640"/>
            <a:ext cx="4953000" cy="24068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answer was achieved listing the dates when the firsts successful landing outcome in ground pad</a:t>
            </a:r>
          </a:p>
        </p:txBody>
      </p:sp>
      <p:pic>
        <p:nvPicPr>
          <p:cNvPr id="7" name="Imagen 6">
            <a:extLst>
              <a:ext uri="{FF2B5EF4-FFF2-40B4-BE49-F238E27FC236}">
                <a16:creationId xmlns:a16="http://schemas.microsoft.com/office/drawing/2014/main" id="{2263F80A-031F-16F9-60C6-A6A6D5CAF8F2}"/>
              </a:ext>
            </a:extLst>
          </p:cNvPr>
          <p:cNvPicPr>
            <a:picLocks noChangeAspect="1"/>
          </p:cNvPicPr>
          <p:nvPr/>
        </p:nvPicPr>
        <p:blipFill>
          <a:blip r:embed="rId3"/>
          <a:stretch>
            <a:fillRect/>
          </a:stretch>
        </p:blipFill>
        <p:spPr>
          <a:xfrm>
            <a:off x="1338263" y="2430780"/>
            <a:ext cx="4086083" cy="32061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191" y="1513205"/>
            <a:ext cx="57831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B2917DA8-6927-9BD6-E944-7304A38FAEBB}"/>
              </a:ext>
            </a:extLst>
          </p:cNvPr>
          <p:cNvSpPr txBox="1">
            <a:spLocks/>
          </p:cNvSpPr>
          <p:nvPr/>
        </p:nvSpPr>
        <p:spPr>
          <a:xfrm>
            <a:off x="6690360" y="1532890"/>
            <a:ext cx="512064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can contain one or many AND operators.</a:t>
            </a:r>
          </a:p>
          <a:p>
            <a:pPr lvl="1">
              <a:lnSpc>
                <a:spcPct val="100000"/>
              </a:lnSpc>
              <a:spcBef>
                <a:spcPts val="1400"/>
              </a:spcBef>
            </a:pPr>
            <a:r>
              <a:rPr lang="en-US" sz="1800" dirty="0">
                <a:solidFill>
                  <a:schemeClr val="accent3">
                    <a:lumMod val="25000"/>
                  </a:schemeClr>
                </a:solidFill>
                <a:latin typeface="Abadi" panose="020B0604020104020204" pitchFamily="34" charset="0"/>
              </a:rPr>
              <a:t>The AND operator is used to filter records based on more than one condition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BETWEEN operator selects values within a given range. The values can be numbers, text, or dates.</a:t>
            </a:r>
          </a:p>
          <a:p>
            <a:pPr lvl="1">
              <a:lnSpc>
                <a:spcPct val="100000"/>
              </a:lnSpc>
              <a:spcBef>
                <a:spcPts val="1400"/>
              </a:spcBef>
            </a:pPr>
            <a:r>
              <a:rPr lang="en-US" sz="1800" dirty="0">
                <a:solidFill>
                  <a:schemeClr val="accent3">
                    <a:lumMod val="25000"/>
                  </a:schemeClr>
                </a:solidFill>
                <a:latin typeface="Abadi" panose="020B0604020104020204" pitchFamily="34" charset="0"/>
              </a:rPr>
              <a:t>The BETWEEN operator is inclusive: begin and end values are included. </a:t>
            </a:r>
          </a:p>
        </p:txBody>
      </p:sp>
      <p:pic>
        <p:nvPicPr>
          <p:cNvPr id="6" name="Imagen 5">
            <a:extLst>
              <a:ext uri="{FF2B5EF4-FFF2-40B4-BE49-F238E27FC236}">
                <a16:creationId xmlns:a16="http://schemas.microsoft.com/office/drawing/2014/main" id="{74626DFD-5F80-85BB-5B5F-5F0B08D6D72E}"/>
              </a:ext>
            </a:extLst>
          </p:cNvPr>
          <p:cNvPicPr>
            <a:picLocks noChangeAspect="1"/>
          </p:cNvPicPr>
          <p:nvPr/>
        </p:nvPicPr>
        <p:blipFill>
          <a:blip r:embed="rId3"/>
          <a:stretch>
            <a:fillRect/>
          </a:stretch>
        </p:blipFill>
        <p:spPr>
          <a:xfrm>
            <a:off x="175260" y="3200400"/>
            <a:ext cx="7147739" cy="23173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2361"/>
            <a:ext cx="10326708" cy="44832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5711" y="1505585"/>
            <a:ext cx="5508870" cy="3203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620221CE-AA31-9178-305D-B88993AE3391}"/>
              </a:ext>
            </a:extLst>
          </p:cNvPr>
          <p:cNvSpPr txBox="1">
            <a:spLocks/>
          </p:cNvSpPr>
          <p:nvPr/>
        </p:nvSpPr>
        <p:spPr>
          <a:xfrm>
            <a:off x="7848600" y="1761490"/>
            <a:ext cx="3992491" cy="320357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 The GROUP BY statement groups rows that have the same values into summary rows, like "find the number of customers in each country".</a:t>
            </a:r>
          </a:p>
          <a:p>
            <a:pPr lvl="1">
              <a:lnSpc>
                <a:spcPct val="100000"/>
              </a:lnSpc>
              <a:spcBef>
                <a:spcPts val="1400"/>
              </a:spcBef>
            </a:pPr>
            <a:r>
              <a:rPr lang="en-US" sz="1800" dirty="0">
                <a:solidFill>
                  <a:schemeClr val="accent3">
                    <a:lumMod val="25000"/>
                  </a:schemeClr>
                </a:solidFill>
                <a:latin typeface="Abadi" panose="020B0604020104020204" pitchFamily="34" charset="0"/>
              </a:rPr>
              <a:t>The GROUP BY statement is often used with aggregate functions (COUNT(), MAX(), MIN(), SUM(), AVG()) to group the result-set by one or more columns.</a:t>
            </a:r>
          </a:p>
        </p:txBody>
      </p:sp>
      <p:pic>
        <p:nvPicPr>
          <p:cNvPr id="7" name="Imagen 6">
            <a:extLst>
              <a:ext uri="{FF2B5EF4-FFF2-40B4-BE49-F238E27FC236}">
                <a16:creationId xmlns:a16="http://schemas.microsoft.com/office/drawing/2014/main" id="{ED178A0D-7743-1D54-BF2F-618814FE1DCB}"/>
              </a:ext>
            </a:extLst>
          </p:cNvPr>
          <p:cNvPicPr>
            <a:picLocks noChangeAspect="1"/>
          </p:cNvPicPr>
          <p:nvPr/>
        </p:nvPicPr>
        <p:blipFill>
          <a:blip r:embed="rId3"/>
          <a:stretch>
            <a:fillRect/>
          </a:stretch>
        </p:blipFill>
        <p:spPr>
          <a:xfrm>
            <a:off x="350909" y="2453640"/>
            <a:ext cx="7428954" cy="30035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7965"/>
            <a:ext cx="70633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ADECA44F-6BC8-05FB-01DF-8CFBCEFC0845}"/>
              </a:ext>
            </a:extLst>
          </p:cNvPr>
          <p:cNvSpPr txBox="1">
            <a:spLocks/>
          </p:cNvSpPr>
          <p:nvPr/>
        </p:nvSpPr>
        <p:spPr>
          <a:xfrm>
            <a:off x="7658100" y="2168264"/>
            <a:ext cx="3357912" cy="34153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 Subqueries allow you to nest one query inside another, enabling more complex and efficient data retrieval</a:t>
            </a:r>
          </a:p>
        </p:txBody>
      </p:sp>
      <p:pic>
        <p:nvPicPr>
          <p:cNvPr id="7" name="Imagen 6">
            <a:extLst>
              <a:ext uri="{FF2B5EF4-FFF2-40B4-BE49-F238E27FC236}">
                <a16:creationId xmlns:a16="http://schemas.microsoft.com/office/drawing/2014/main" id="{E8030EE6-07E5-C261-FBA8-DFBF9F4F58AB}"/>
              </a:ext>
            </a:extLst>
          </p:cNvPr>
          <p:cNvPicPr>
            <a:picLocks noChangeAspect="1"/>
          </p:cNvPicPr>
          <p:nvPr/>
        </p:nvPicPr>
        <p:blipFill>
          <a:blip r:embed="rId3"/>
          <a:stretch>
            <a:fillRect/>
          </a:stretch>
        </p:blipFill>
        <p:spPr>
          <a:xfrm>
            <a:off x="892493" y="2240279"/>
            <a:ext cx="5389025" cy="33433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7339"/>
            <a:ext cx="6644250" cy="3357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6F14B1C9-C0E2-0362-1AB2-17327BF0D903}"/>
              </a:ext>
            </a:extLst>
          </p:cNvPr>
          <p:cNvSpPr txBox="1">
            <a:spLocks/>
          </p:cNvSpPr>
          <p:nvPr/>
        </p:nvSpPr>
        <p:spPr>
          <a:xfrm>
            <a:off x="7627619" y="1485899"/>
            <a:ext cx="3794369" cy="33575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Explanation: </a:t>
            </a:r>
          </a:p>
          <a:p>
            <a:pPr lvl="1">
              <a:lnSpc>
                <a:spcPct val="100000"/>
              </a:lnSpc>
              <a:spcBef>
                <a:spcPts val="1400"/>
              </a:spcBef>
            </a:pPr>
            <a:r>
              <a:rPr lang="en-US" sz="1600" dirty="0">
                <a:solidFill>
                  <a:schemeClr val="accent3">
                    <a:lumMod val="25000"/>
                  </a:schemeClr>
                </a:solidFill>
                <a:latin typeface="Abadi"/>
              </a:rPr>
              <a:t>The COUNT() function returns the number of rows that matches a specified criterion.</a:t>
            </a:r>
          </a:p>
        </p:txBody>
      </p:sp>
      <p:pic>
        <p:nvPicPr>
          <p:cNvPr id="7" name="Imagen 6">
            <a:extLst>
              <a:ext uri="{FF2B5EF4-FFF2-40B4-BE49-F238E27FC236}">
                <a16:creationId xmlns:a16="http://schemas.microsoft.com/office/drawing/2014/main" id="{16A5FD23-4CC3-D779-4248-F8C884C39516}"/>
              </a:ext>
            </a:extLst>
          </p:cNvPr>
          <p:cNvPicPr>
            <a:picLocks noChangeAspect="1"/>
          </p:cNvPicPr>
          <p:nvPr/>
        </p:nvPicPr>
        <p:blipFill>
          <a:blip r:embed="rId3"/>
          <a:stretch>
            <a:fillRect/>
          </a:stretch>
        </p:blipFill>
        <p:spPr>
          <a:xfrm>
            <a:off x="695325" y="2948940"/>
            <a:ext cx="7344918" cy="18135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2850" y="1533048"/>
            <a:ext cx="6461369" cy="379190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19A9D2E7-33D7-31D9-F345-346E49701471}"/>
              </a:ext>
            </a:extLst>
          </p:cNvPr>
          <p:cNvSpPr txBox="1">
            <a:spLocks/>
          </p:cNvSpPr>
          <p:nvPr/>
        </p:nvSpPr>
        <p:spPr>
          <a:xfrm>
            <a:off x="7094220" y="1542096"/>
            <a:ext cx="4363752" cy="379190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ORDER BY keyword is used to sort the result-set in ascending or descending order.</a:t>
            </a:r>
          </a:p>
        </p:txBody>
      </p:sp>
      <p:pic>
        <p:nvPicPr>
          <p:cNvPr id="7" name="Imagen 6">
            <a:extLst>
              <a:ext uri="{FF2B5EF4-FFF2-40B4-BE49-F238E27FC236}">
                <a16:creationId xmlns:a16="http://schemas.microsoft.com/office/drawing/2014/main" id="{149BD770-4093-D92A-FDC4-4052F849DEE7}"/>
              </a:ext>
            </a:extLst>
          </p:cNvPr>
          <p:cNvPicPr>
            <a:picLocks noChangeAspect="1"/>
          </p:cNvPicPr>
          <p:nvPr/>
        </p:nvPicPr>
        <p:blipFill>
          <a:blip r:embed="rId3"/>
          <a:stretch>
            <a:fillRect/>
          </a:stretch>
        </p:blipFill>
        <p:spPr>
          <a:xfrm>
            <a:off x="600075" y="3012369"/>
            <a:ext cx="6982405" cy="30132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2350" y="1415892"/>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800" b="0" i="0" dirty="0">
                <a:solidFill>
                  <a:srgbClr val="000000"/>
                </a:solidFill>
                <a:effectLst/>
              </a:rPr>
              <a:t>Launch sites are often near the equator because the Earth's rotation speed is fastest there.</a:t>
            </a:r>
          </a:p>
          <a:p>
            <a:pPr>
              <a:lnSpc>
                <a:spcPct val="100000"/>
              </a:lnSpc>
              <a:spcBef>
                <a:spcPts val="1400"/>
              </a:spcBef>
            </a:pPr>
            <a:r>
              <a:rPr lang="en-US" sz="1800" b="0" i="0" dirty="0">
                <a:solidFill>
                  <a:srgbClr val="000000"/>
                </a:solidFill>
                <a:effectLst/>
              </a:rPr>
              <a:t>Launch sites are located near the coast to minimize the risk of debris affecting populated areas.</a:t>
            </a:r>
          </a:p>
          <a:p>
            <a:pPr>
              <a:lnSpc>
                <a:spcPct val="100000"/>
              </a:lnSpc>
              <a:spcBef>
                <a:spcPts val="1400"/>
              </a:spcBef>
            </a:pPr>
            <a:endParaRPr lang="en-US" sz="1800" b="0" i="0" dirty="0">
              <a:solidFill>
                <a:srgbClr val="000000"/>
              </a:solidFill>
              <a:effectLst/>
            </a:endParaRPr>
          </a:p>
          <a:p>
            <a:pPr>
              <a:lnSpc>
                <a:spcPct val="100000"/>
              </a:lnSpc>
              <a:spcBef>
                <a:spcPts val="1400"/>
              </a:spcBef>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B1C9C01-5DA3-C0FF-2F31-1515417B7530}"/>
              </a:ext>
            </a:extLst>
          </p:cNvPr>
          <p:cNvPicPr>
            <a:picLocks noChangeAspect="1"/>
          </p:cNvPicPr>
          <p:nvPr/>
        </p:nvPicPr>
        <p:blipFill>
          <a:blip r:embed="rId3"/>
          <a:stretch>
            <a:fillRect/>
          </a:stretch>
        </p:blipFill>
        <p:spPr>
          <a:xfrm>
            <a:off x="471637" y="1415892"/>
            <a:ext cx="11112347" cy="28519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0838" y="2075873"/>
            <a:ext cx="9314761"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color for successful launch</a:t>
            </a:r>
          </a:p>
          <a:p>
            <a:pPr>
              <a:lnSpc>
                <a:spcPct val="100000"/>
              </a:lnSpc>
              <a:spcBef>
                <a:spcPts val="1400"/>
              </a:spcBef>
            </a:pPr>
            <a:r>
              <a:rPr lang="en-US" sz="2200" dirty="0">
                <a:solidFill>
                  <a:schemeClr val="accent3">
                    <a:lumMod val="25000"/>
                  </a:schemeClr>
                </a:solidFill>
                <a:latin typeface="Abadi"/>
              </a:rPr>
              <a:t>Red color for Failes Launch</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a:t>
            </a:r>
          </a:p>
        </p:txBody>
      </p:sp>
      <p:pic>
        <p:nvPicPr>
          <p:cNvPr id="4" name="Imagen 3">
            <a:extLst>
              <a:ext uri="{FF2B5EF4-FFF2-40B4-BE49-F238E27FC236}">
                <a16:creationId xmlns:a16="http://schemas.microsoft.com/office/drawing/2014/main" id="{2D723F37-2097-4331-E14C-07ED0E361653}"/>
              </a:ext>
            </a:extLst>
          </p:cNvPr>
          <p:cNvPicPr>
            <a:picLocks noChangeAspect="1"/>
          </p:cNvPicPr>
          <p:nvPr/>
        </p:nvPicPr>
        <p:blipFill>
          <a:blip r:embed="rId3"/>
          <a:stretch>
            <a:fillRect/>
          </a:stretch>
        </p:blipFill>
        <p:spPr>
          <a:xfrm>
            <a:off x="1200838" y="1305272"/>
            <a:ext cx="8716510" cy="40351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9841" y="2963537"/>
            <a:ext cx="3187165" cy="294282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is close to coastline and railway </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the launch site</a:t>
            </a:r>
          </a:p>
        </p:txBody>
      </p:sp>
      <p:pic>
        <p:nvPicPr>
          <p:cNvPr id="7" name="Imagen 6">
            <a:extLst>
              <a:ext uri="{FF2B5EF4-FFF2-40B4-BE49-F238E27FC236}">
                <a16:creationId xmlns:a16="http://schemas.microsoft.com/office/drawing/2014/main" id="{844C9255-1768-047E-C72E-23147ADC9DAE}"/>
              </a:ext>
            </a:extLst>
          </p:cNvPr>
          <p:cNvPicPr>
            <a:picLocks noChangeAspect="1"/>
          </p:cNvPicPr>
          <p:nvPr/>
        </p:nvPicPr>
        <p:blipFill>
          <a:blip r:embed="rId3"/>
          <a:stretch>
            <a:fillRect/>
          </a:stretch>
        </p:blipFill>
        <p:spPr>
          <a:xfrm>
            <a:off x="3957175" y="1399223"/>
            <a:ext cx="7328436"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9745589" cy="477347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a:t>
            </a:r>
          </a:p>
          <a:p>
            <a:pPr lvl="1">
              <a:lnSpc>
                <a:spcPct val="100000"/>
              </a:lnSpc>
              <a:spcBef>
                <a:spcPts val="1400"/>
              </a:spcBef>
            </a:pPr>
            <a:r>
              <a:rPr lang="en-US" sz="1400" dirty="0"/>
              <a:t>The KSC LC-39A site has the highest success rate (41.7%), suggesting that it is the most widely used site or has the best track record of successful launches</a:t>
            </a:r>
            <a:r>
              <a:rPr lang="en-US" sz="1100" dirty="0"/>
              <a:t>, followed by CCAFS LC-40 with 29.2%.</a:t>
            </a:r>
          </a:p>
          <a:p>
            <a:pPr lvl="1">
              <a:lnSpc>
                <a:spcPct val="100000"/>
              </a:lnSpc>
              <a:spcBef>
                <a:spcPts val="1400"/>
              </a:spcBef>
            </a:pPr>
            <a:r>
              <a:rPr lang="en-US" sz="1400" dirty="0"/>
              <a:t>VAFB SLC-4E and CCAFS SLC-40 have lower representation, with 16.7% and 12.5%, respectively.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n 3">
            <a:extLst>
              <a:ext uri="{FF2B5EF4-FFF2-40B4-BE49-F238E27FC236}">
                <a16:creationId xmlns:a16="http://schemas.microsoft.com/office/drawing/2014/main" id="{B877529A-02DA-D30A-4D95-503AC1370B04}"/>
              </a:ext>
            </a:extLst>
          </p:cNvPr>
          <p:cNvPicPr>
            <a:picLocks noChangeAspect="1"/>
          </p:cNvPicPr>
          <p:nvPr/>
        </p:nvPicPr>
        <p:blipFill>
          <a:blip r:embed="rId3"/>
          <a:stretch>
            <a:fillRect/>
          </a:stretch>
        </p:blipFill>
        <p:spPr>
          <a:xfrm>
            <a:off x="2050573" y="1441947"/>
            <a:ext cx="8280747" cy="33834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4395"/>
            <a:ext cx="10629903" cy="4862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accent3">
                    <a:lumMod val="25000"/>
                  </a:schemeClr>
                </a:solidFill>
                <a:latin typeface="Abadi" panose="020B0604020104020204" pitchFamily="34" charset="0"/>
              </a:rPr>
              <a:t>The commercial space industry is rapidly advancing, with companies like Virgin Galactic offering suborbital flights, Rocket Lab focusing on small satellites, and Blue Origin developing reusable rockets. SpaceX, the industry leader, has achieved significant milestones such as sending spacecraft to the International Space Station, launching Starlink for satellite internet, and conducting manned missions. SpaceX’s ability to reduce launch costs—$62 million for a Falcon 9 launch—stems from reusing the rocket's first stage, unlike competitors who charge much more. In this project, you will act as a data scientist for Space Y, a new company founded by billionaire Allon Musk, aiming to compete with SpaceX. Your role involves analyzing SpaceX’s operations to determine launch costs and predicting whether SpaceX will reuse the Falcon 9's first stage using machine learning models and publicly available data.</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like payload mass, launch site, number of flight, and orbits influence the success of the first stage landing?</a:t>
            </a:r>
          </a:p>
          <a:p>
            <a:pPr lvl="1">
              <a:spcBef>
                <a:spcPts val="1400"/>
              </a:spcBef>
            </a:pPr>
            <a:r>
              <a:rPr lang="en-US" sz="1800" dirty="0">
                <a:solidFill>
                  <a:schemeClr val="accent3">
                    <a:lumMod val="25000"/>
                  </a:schemeClr>
                </a:solidFill>
                <a:latin typeface="Abadi" panose="020B0604020104020204" pitchFamily="34" charset="0"/>
              </a:rPr>
              <a:t>Has the rate of successful landings improved over the years?</a:t>
            </a:r>
          </a:p>
          <a:p>
            <a:pPr lvl="1">
              <a:spcBef>
                <a:spcPts val="1400"/>
              </a:spcBef>
            </a:pPr>
            <a:r>
              <a:rPr lang="en-US" sz="1800" dirty="0">
                <a:solidFill>
                  <a:schemeClr val="accent3">
                    <a:lumMod val="25000"/>
                  </a:schemeClr>
                </a:solidFill>
                <a:latin typeface="Abadi" panose="020B0604020104020204" pitchFamily="34" charset="0"/>
              </a:rPr>
              <a:t>What is the most effective algorithm for classification in this scenario?</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44058"/>
            <a:ext cx="10551583" cy="551394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Explanation: </a:t>
            </a:r>
          </a:p>
          <a:p>
            <a:pPr lvl="1">
              <a:lnSpc>
                <a:spcPct val="100000"/>
              </a:lnSpc>
              <a:spcBef>
                <a:spcPts val="1400"/>
              </a:spcBef>
            </a:pPr>
            <a:r>
              <a:rPr lang="en-US" sz="1400" dirty="0">
                <a:solidFill>
                  <a:schemeClr val="accent3">
                    <a:lumMod val="25000"/>
                  </a:schemeClr>
                </a:solidFill>
                <a:latin typeface="Abadi"/>
              </a:rPr>
              <a:t>This chart highlights that the KSC LC-39A site has a high success rate, with more than three-quarters of launches successfully completed. </a:t>
            </a:r>
          </a:p>
          <a:p>
            <a:pPr lvl="1">
              <a:lnSpc>
                <a:spcPct val="100000"/>
              </a:lnSpc>
              <a:spcBef>
                <a:spcPts val="1400"/>
              </a:spcBef>
            </a:pPr>
            <a:r>
              <a:rPr lang="en-US" sz="1400" dirty="0">
                <a:solidFill>
                  <a:schemeClr val="accent3">
                    <a:lumMod val="25000"/>
                  </a:schemeClr>
                </a:solidFill>
                <a:latin typeface="Abadi"/>
              </a:rPr>
              <a:t>However, the 23.1% failure rate indicates that there is still a significant percentage of launches that were not successful.</a:t>
            </a:r>
          </a:p>
          <a:p>
            <a:pPr lvl="1">
              <a:lnSpc>
                <a:spcPct val="100000"/>
              </a:lnSpc>
              <a:spcBef>
                <a:spcPts val="1400"/>
              </a:spcBef>
            </a:pPr>
            <a:endParaRPr lang="en-US" sz="14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Imagen 3">
            <a:extLst>
              <a:ext uri="{FF2B5EF4-FFF2-40B4-BE49-F238E27FC236}">
                <a16:creationId xmlns:a16="http://schemas.microsoft.com/office/drawing/2014/main" id="{11B8BEB3-2423-FCB1-7F25-0ED3C8E52ED6}"/>
              </a:ext>
            </a:extLst>
          </p:cNvPr>
          <p:cNvPicPr>
            <a:picLocks noChangeAspect="1"/>
          </p:cNvPicPr>
          <p:nvPr/>
        </p:nvPicPr>
        <p:blipFill>
          <a:blip r:embed="rId3"/>
          <a:stretch>
            <a:fillRect/>
          </a:stretch>
        </p:blipFill>
        <p:spPr>
          <a:xfrm>
            <a:off x="1861851" y="1344059"/>
            <a:ext cx="8636624" cy="37497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85582"/>
            <a:ext cx="10414662" cy="502369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a:t>
            </a:r>
          </a:p>
          <a:p>
            <a:pPr lvl="1">
              <a:lnSpc>
                <a:spcPct val="100000"/>
              </a:lnSpc>
              <a:spcBef>
                <a:spcPts val="1400"/>
              </a:spcBef>
            </a:pPr>
            <a:r>
              <a:rPr lang="en-US" sz="1800" dirty="0">
                <a:solidFill>
                  <a:schemeClr val="accent3">
                    <a:lumMod val="25000"/>
                  </a:schemeClr>
                </a:solidFill>
                <a:latin typeface="Abadi"/>
              </a:rPr>
              <a:t>The chart show that payloads between 2K and 5K has the highest success rates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Imagen 3">
            <a:extLst>
              <a:ext uri="{FF2B5EF4-FFF2-40B4-BE49-F238E27FC236}">
                <a16:creationId xmlns:a16="http://schemas.microsoft.com/office/drawing/2014/main" id="{77B78B56-1874-ED36-5781-816A194CA21C}"/>
              </a:ext>
            </a:extLst>
          </p:cNvPr>
          <p:cNvPicPr>
            <a:picLocks noChangeAspect="1"/>
          </p:cNvPicPr>
          <p:nvPr/>
        </p:nvPicPr>
        <p:blipFill>
          <a:blip r:embed="rId3"/>
          <a:stretch>
            <a:fillRect/>
          </a:stretch>
        </p:blipFill>
        <p:spPr>
          <a:xfrm>
            <a:off x="659866" y="1685582"/>
            <a:ext cx="10634952" cy="314434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the model show the same accuracy: 0.833333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2EAB5668-802A-323C-DBB7-083D977D7720}"/>
              </a:ext>
            </a:extLst>
          </p:cNvPr>
          <p:cNvPicPr>
            <a:picLocks noChangeAspect="1"/>
          </p:cNvPicPr>
          <p:nvPr/>
        </p:nvPicPr>
        <p:blipFill>
          <a:blip r:embed="rId3"/>
          <a:stretch>
            <a:fillRect/>
          </a:stretch>
        </p:blipFill>
        <p:spPr>
          <a:xfrm>
            <a:off x="6095999" y="2058502"/>
            <a:ext cx="5091744" cy="30550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387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According to the matrix, the model correctly classifies 15 of the cases as true positives or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In the case of erroneous classification, only 3 false positives were detected.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EE1DB119-47A1-8553-0E90-182D01ECC68C}"/>
              </a:ext>
            </a:extLst>
          </p:cNvPr>
          <p:cNvPicPr>
            <a:picLocks noChangeAspect="1"/>
          </p:cNvPicPr>
          <p:nvPr/>
        </p:nvPicPr>
        <p:blipFill>
          <a:blip r:embed="rId3"/>
          <a:stretch>
            <a:fillRect/>
          </a:stretch>
        </p:blipFill>
        <p:spPr>
          <a:xfrm>
            <a:off x="6095999" y="1535113"/>
            <a:ext cx="5038725"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Success</a:t>
            </a:r>
            <a:r>
              <a:rPr lang="en-US" sz="2200" dirty="0">
                <a:solidFill>
                  <a:schemeClr val="accent3">
                    <a:lumMod val="25000"/>
                  </a:schemeClr>
                </a:solidFill>
                <a:latin typeface="Abadi" panose="020B0604020104020204" pitchFamily="34" charset="0"/>
              </a:rPr>
              <a:t>: KSC LC-39A launch site has the highest success rate at 41.7%, followed by CCAFS LC-40 at 29.2%. This suggests that KSC LC-39A is either the most used site or has the best track record of successful launches.</a:t>
            </a:r>
          </a:p>
          <a:p>
            <a:pPr>
              <a:lnSpc>
                <a:spcPct val="100000"/>
              </a:lnSpc>
              <a:spcBef>
                <a:spcPts val="1400"/>
              </a:spcBef>
            </a:pPr>
            <a:r>
              <a:rPr lang="en-US" sz="2200" b="1" dirty="0">
                <a:solidFill>
                  <a:schemeClr val="accent3">
                    <a:lumMod val="25000"/>
                  </a:schemeClr>
                </a:solidFill>
                <a:latin typeface="Abadi" panose="020B0604020104020204" pitchFamily="34" charset="0"/>
              </a:rPr>
              <a:t>Relationship between payload and launch success</a:t>
            </a:r>
            <a:r>
              <a:rPr lang="en-US" sz="2200" dirty="0">
                <a:solidFill>
                  <a:schemeClr val="accent3">
                    <a:lumMod val="25000"/>
                  </a:schemeClr>
                </a:solidFill>
                <a:latin typeface="Abadi" panose="020B0604020104020204" pitchFamily="34" charset="0"/>
              </a:rPr>
              <a:t>: Launches with payload mass above 7000 kg were mostly successful. Furthermore, KSC LC-39A has a 100% success rate for payloads below 5000 kg.</a:t>
            </a:r>
          </a:p>
          <a:p>
            <a:pPr>
              <a:lnSpc>
                <a:spcPct val="100000"/>
              </a:lnSpc>
              <a:spcBef>
                <a:spcPts val="1400"/>
              </a:spcBef>
            </a:pPr>
            <a:r>
              <a:rPr lang="en-US" sz="2200" b="1" dirty="0">
                <a:solidFill>
                  <a:schemeClr val="accent3">
                    <a:lumMod val="25000"/>
                  </a:schemeClr>
                </a:solidFill>
                <a:latin typeface="Abadi" panose="020B0604020104020204" pitchFamily="34" charset="0"/>
              </a:rPr>
              <a:t>Annual Launch Success Trend</a:t>
            </a:r>
            <a:r>
              <a:rPr lang="en-US" sz="2200" dirty="0">
                <a:solidFill>
                  <a:schemeClr val="accent3">
                    <a:lumMod val="25000"/>
                  </a:schemeClr>
                </a:solidFill>
                <a:latin typeface="Abadi" panose="020B0604020104020204" pitchFamily="34" charset="0"/>
              </a:rPr>
              <a:t>: The launch success rate has been increasing from 2013 to 2020. This indicates continuous improvement in launch technology and procedures.</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a:t>
            </a:r>
            <a:r>
              <a:rPr lang="en-US" sz="2200" dirty="0">
                <a:solidFill>
                  <a:schemeClr val="accent3">
                    <a:lumMod val="25000"/>
                  </a:schemeClr>
                </a:solidFill>
                <a:latin typeface="Abadi" panose="020B0604020104020204" pitchFamily="34" charset="0"/>
              </a:rPr>
              <a:t>: The developed classification models showed an accuracy of 83.33%. This suggests that the models are fairly accurate at predicting launch success based on the available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a:t>
            </a:r>
            <a:r>
              <a:rPr lang="en-US" sz="2200" dirty="0">
                <a:solidFill>
                  <a:schemeClr val="accent3">
                    <a:lumMod val="25000"/>
                  </a:schemeClr>
                </a:solidFill>
                <a:latin typeface="Abadi" panose="020B0604020104020204" pitchFamily="34" charset="0"/>
                <a:hlinkClick r:id="rId4"/>
              </a:rPr>
              <a:t>repository</a:t>
            </a:r>
            <a:r>
              <a:rPr lang="en-US" sz="2200" dirty="0">
                <a:solidFill>
                  <a:schemeClr val="accent3">
                    <a:lumMod val="25000"/>
                  </a:schemeClr>
                </a:solidFill>
                <a:latin typeface="Abadi" panose="020B0604020104020204" pitchFamily="34" charset="0"/>
              </a:rPr>
              <a:t> you will find various datasets, notebooks, and python code used during the course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9521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API Rest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process involve filtering the data and handling missing values to prepare the data for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Developing, optimizing, and assessing classification models to achieve the best result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015502"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collection process combined API requests from SpaceX API Rest and the use of web scraping. Both methods were necessary to gather comprehensive information about the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Flowchart of SpaceX API calls </a:t>
            </a:r>
          </a:p>
          <a:p>
            <a:pPr marL="0" indent="0">
              <a:buNone/>
            </a:pPr>
            <a:endParaRPr lang="en-US" sz="2200" dirty="0">
              <a:solidFill>
                <a:srgbClr val="1C7DDB"/>
              </a:solidFill>
              <a:latin typeface="Abadi"/>
              <a:cs typeface="Calibr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836405"/>
            <a:ext cx="4640263" cy="118974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Lab 1: Collecting the data</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esquinas redondeadas 1">
            <a:extLst>
              <a:ext uri="{FF2B5EF4-FFF2-40B4-BE49-F238E27FC236}">
                <a16:creationId xmlns:a16="http://schemas.microsoft.com/office/drawing/2014/main" id="{988EED80-098D-D364-9E48-0F25353C8F2C}"/>
              </a:ext>
            </a:extLst>
          </p:cNvPr>
          <p:cNvSpPr/>
          <p:nvPr/>
        </p:nvSpPr>
        <p:spPr>
          <a:xfrm>
            <a:off x="896938" y="2779059"/>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Import</a:t>
            </a:r>
            <a:r>
              <a:rPr lang="es-ES" sz="1000" dirty="0"/>
              <a:t> </a:t>
            </a:r>
            <a:r>
              <a:rPr lang="es-ES" sz="1000" dirty="0" err="1"/>
              <a:t>Libraries</a:t>
            </a:r>
            <a:r>
              <a:rPr lang="es-ES" sz="1000" dirty="0"/>
              <a:t> and Define </a:t>
            </a:r>
            <a:r>
              <a:rPr lang="es-ES" sz="1000" dirty="0" err="1"/>
              <a:t>Auxyliary</a:t>
            </a:r>
            <a:r>
              <a:rPr lang="es-ES" sz="1000" dirty="0"/>
              <a:t> </a:t>
            </a:r>
            <a:r>
              <a:rPr lang="es-ES" sz="1000" dirty="0" err="1"/>
              <a:t>Functions</a:t>
            </a:r>
            <a:endParaRPr lang="es-ES" sz="1000" dirty="0"/>
          </a:p>
        </p:txBody>
      </p:sp>
      <p:sp>
        <p:nvSpPr>
          <p:cNvPr id="7" name="Rectángulo: esquinas redondeadas 6">
            <a:extLst>
              <a:ext uri="{FF2B5EF4-FFF2-40B4-BE49-F238E27FC236}">
                <a16:creationId xmlns:a16="http://schemas.microsoft.com/office/drawing/2014/main" id="{D4A78329-512D-56E5-A72B-92C4ADCCF16B}"/>
              </a:ext>
            </a:extLst>
          </p:cNvPr>
          <p:cNvSpPr/>
          <p:nvPr/>
        </p:nvSpPr>
        <p:spPr>
          <a:xfrm>
            <a:off x="2937450" y="2779059"/>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Request</a:t>
            </a:r>
            <a:r>
              <a:rPr lang="es-ES" sz="1000" dirty="0"/>
              <a:t> and </a:t>
            </a:r>
            <a:r>
              <a:rPr lang="es-ES" sz="1000" dirty="0" err="1"/>
              <a:t>parse</a:t>
            </a:r>
            <a:r>
              <a:rPr lang="es-ES" sz="1000" dirty="0"/>
              <a:t> </a:t>
            </a:r>
            <a:r>
              <a:rPr lang="es-ES" sz="1000" dirty="0" err="1"/>
              <a:t>the</a:t>
            </a:r>
            <a:r>
              <a:rPr lang="es-ES" sz="1000" dirty="0"/>
              <a:t> SpaceX </a:t>
            </a:r>
            <a:r>
              <a:rPr lang="es-ES" sz="1000" dirty="0" err="1"/>
              <a:t>launch</a:t>
            </a:r>
            <a:r>
              <a:rPr lang="es-ES" sz="1000" dirty="0"/>
              <a:t> data </a:t>
            </a:r>
            <a:r>
              <a:rPr lang="es-ES" sz="1000" dirty="0" err="1"/>
              <a:t>using</a:t>
            </a:r>
            <a:r>
              <a:rPr lang="es-ES" sz="1000" dirty="0"/>
              <a:t> </a:t>
            </a:r>
            <a:r>
              <a:rPr lang="es-ES" sz="1000" dirty="0" err="1"/>
              <a:t>the</a:t>
            </a:r>
            <a:r>
              <a:rPr lang="es-ES" sz="1000" dirty="0"/>
              <a:t> GET </a:t>
            </a:r>
            <a:r>
              <a:rPr lang="es-ES" sz="1000" dirty="0" err="1"/>
              <a:t>request</a:t>
            </a:r>
            <a:r>
              <a:rPr lang="es-ES" sz="1000" dirty="0"/>
              <a:t>.</a:t>
            </a:r>
          </a:p>
        </p:txBody>
      </p:sp>
      <p:sp>
        <p:nvSpPr>
          <p:cNvPr id="8" name="Rectángulo: esquinas redondeadas 7">
            <a:extLst>
              <a:ext uri="{FF2B5EF4-FFF2-40B4-BE49-F238E27FC236}">
                <a16:creationId xmlns:a16="http://schemas.microsoft.com/office/drawing/2014/main" id="{CB7894FD-D779-700D-C238-A282694B7CD0}"/>
              </a:ext>
            </a:extLst>
          </p:cNvPr>
          <p:cNvSpPr/>
          <p:nvPr/>
        </p:nvSpPr>
        <p:spPr>
          <a:xfrm>
            <a:off x="3191890" y="4297667"/>
            <a:ext cx="1099502"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t>Data </a:t>
            </a:r>
            <a:r>
              <a:rPr lang="es-ES" sz="1000" dirty="0" err="1"/>
              <a:t>Wrangling</a:t>
            </a:r>
            <a:endParaRPr lang="es-ES" sz="1000" dirty="0"/>
          </a:p>
        </p:txBody>
      </p:sp>
      <p:sp>
        <p:nvSpPr>
          <p:cNvPr id="9" name="Rectángulo: esquinas redondeadas 8">
            <a:extLst>
              <a:ext uri="{FF2B5EF4-FFF2-40B4-BE49-F238E27FC236}">
                <a16:creationId xmlns:a16="http://schemas.microsoft.com/office/drawing/2014/main" id="{D9EE15AB-74DB-C052-FE79-AE1E847E2717}"/>
              </a:ext>
            </a:extLst>
          </p:cNvPr>
          <p:cNvSpPr/>
          <p:nvPr/>
        </p:nvSpPr>
        <p:spPr>
          <a:xfrm>
            <a:off x="920404" y="4297668"/>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Dealing</a:t>
            </a:r>
            <a:r>
              <a:rPr lang="es-ES" sz="1000" dirty="0"/>
              <a:t> </a:t>
            </a:r>
            <a:r>
              <a:rPr lang="es-ES" sz="1000" dirty="0" err="1"/>
              <a:t>with</a:t>
            </a:r>
            <a:r>
              <a:rPr lang="es-ES" sz="1000" dirty="0"/>
              <a:t> </a:t>
            </a:r>
            <a:r>
              <a:rPr lang="es-ES" sz="1000" dirty="0" err="1"/>
              <a:t>Missing</a:t>
            </a:r>
            <a:r>
              <a:rPr lang="es-ES" sz="1000" dirty="0"/>
              <a:t> </a:t>
            </a:r>
            <a:r>
              <a:rPr lang="es-ES" sz="1000" dirty="0" err="1"/>
              <a:t>Values</a:t>
            </a:r>
            <a:endParaRPr lang="es-ES" sz="1000" dirty="0"/>
          </a:p>
        </p:txBody>
      </p:sp>
      <p:sp>
        <p:nvSpPr>
          <p:cNvPr id="10" name="Rectángulo: esquinas redondeadas 9">
            <a:extLst>
              <a:ext uri="{FF2B5EF4-FFF2-40B4-BE49-F238E27FC236}">
                <a16:creationId xmlns:a16="http://schemas.microsoft.com/office/drawing/2014/main" id="{04DC0EC2-8474-8E94-3A8A-83621E948A65}"/>
              </a:ext>
            </a:extLst>
          </p:cNvPr>
          <p:cNvSpPr/>
          <p:nvPr/>
        </p:nvSpPr>
        <p:spPr>
          <a:xfrm>
            <a:off x="5011064" y="2779059"/>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Decode</a:t>
            </a:r>
            <a:r>
              <a:rPr lang="es-ES" sz="1000" dirty="0"/>
              <a:t> </a:t>
            </a:r>
            <a:r>
              <a:rPr lang="es-ES" sz="1000" dirty="0" err="1"/>
              <a:t>the</a:t>
            </a:r>
            <a:r>
              <a:rPr lang="es-ES" sz="1000" dirty="0"/>
              <a:t> response </a:t>
            </a:r>
            <a:r>
              <a:rPr lang="es-ES" sz="1000" dirty="0" err="1"/>
              <a:t>content</a:t>
            </a:r>
            <a:r>
              <a:rPr lang="es-ES" sz="1000" dirty="0"/>
              <a:t> as </a:t>
            </a:r>
            <a:r>
              <a:rPr lang="es-ES" sz="1000" dirty="0" err="1"/>
              <a:t>Json</a:t>
            </a:r>
            <a:endParaRPr lang="es-ES" sz="1000" dirty="0"/>
          </a:p>
        </p:txBody>
      </p:sp>
      <p:sp>
        <p:nvSpPr>
          <p:cNvPr id="11" name="Rectángulo: esquinas redondeadas 10">
            <a:extLst>
              <a:ext uri="{FF2B5EF4-FFF2-40B4-BE49-F238E27FC236}">
                <a16:creationId xmlns:a16="http://schemas.microsoft.com/office/drawing/2014/main" id="{B9EEE896-0870-3520-EFCF-D50DA9CF7CB8}"/>
              </a:ext>
            </a:extLst>
          </p:cNvPr>
          <p:cNvSpPr/>
          <p:nvPr/>
        </p:nvSpPr>
        <p:spPr>
          <a:xfrm>
            <a:off x="7111014" y="2779059"/>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Turn</a:t>
            </a:r>
            <a:r>
              <a:rPr lang="es-ES" sz="1000" dirty="0"/>
              <a:t> </a:t>
            </a:r>
            <a:r>
              <a:rPr lang="es-ES" sz="1000" dirty="0" err="1"/>
              <a:t>it</a:t>
            </a:r>
            <a:r>
              <a:rPr lang="es-ES" sz="1000" dirty="0"/>
              <a:t> </a:t>
            </a:r>
            <a:r>
              <a:rPr lang="es-ES" sz="1000" dirty="0" err="1"/>
              <a:t>into</a:t>
            </a:r>
            <a:r>
              <a:rPr lang="es-ES" sz="1000" dirty="0"/>
              <a:t> a Pandas </a:t>
            </a:r>
            <a:r>
              <a:rPr lang="es-ES" sz="1000" dirty="0" err="1"/>
              <a:t>dataframe</a:t>
            </a:r>
            <a:endParaRPr lang="es-ES" sz="1000" dirty="0"/>
          </a:p>
        </p:txBody>
      </p:sp>
      <p:sp>
        <p:nvSpPr>
          <p:cNvPr id="12" name="Rectángulo: esquinas redondeadas 11">
            <a:extLst>
              <a:ext uri="{FF2B5EF4-FFF2-40B4-BE49-F238E27FC236}">
                <a16:creationId xmlns:a16="http://schemas.microsoft.com/office/drawing/2014/main" id="{C0CB7DF8-8295-24A1-4DC1-C3D140A5B2AC}"/>
              </a:ext>
            </a:extLst>
          </p:cNvPr>
          <p:cNvSpPr/>
          <p:nvPr/>
        </p:nvSpPr>
        <p:spPr>
          <a:xfrm>
            <a:off x="9241138" y="2765729"/>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Get</a:t>
            </a:r>
            <a:r>
              <a:rPr lang="es-ES" sz="1000" dirty="0"/>
              <a:t> </a:t>
            </a:r>
            <a:r>
              <a:rPr lang="es-ES" sz="1000" dirty="0" err="1"/>
              <a:t>information</a:t>
            </a:r>
            <a:r>
              <a:rPr lang="es-ES" sz="1000" dirty="0"/>
              <a:t> </a:t>
            </a:r>
            <a:r>
              <a:rPr lang="es-ES" sz="1000" dirty="0" err="1"/>
              <a:t>using</a:t>
            </a:r>
            <a:r>
              <a:rPr lang="es-ES" sz="1000" dirty="0"/>
              <a:t> </a:t>
            </a:r>
            <a:r>
              <a:rPr lang="es-ES" sz="1000" dirty="0" err="1"/>
              <a:t>Ids</a:t>
            </a:r>
            <a:r>
              <a:rPr lang="es-ES" sz="1000" dirty="0"/>
              <a:t> </a:t>
            </a:r>
            <a:r>
              <a:rPr lang="es-ES" sz="1000" dirty="0" err="1"/>
              <a:t>given</a:t>
            </a:r>
            <a:r>
              <a:rPr lang="es-ES" sz="1000" dirty="0"/>
              <a:t> </a:t>
            </a:r>
            <a:r>
              <a:rPr lang="es-ES" sz="1000" dirty="0" err="1"/>
              <a:t>for</a:t>
            </a:r>
            <a:r>
              <a:rPr lang="es-ES" sz="1000" dirty="0"/>
              <a:t> </a:t>
            </a:r>
            <a:r>
              <a:rPr lang="es-ES" sz="1000" dirty="0" err="1"/>
              <a:t>each</a:t>
            </a:r>
            <a:r>
              <a:rPr lang="es-ES" sz="1000" dirty="0"/>
              <a:t> </a:t>
            </a:r>
            <a:r>
              <a:rPr lang="es-ES" sz="1000" dirty="0" err="1"/>
              <a:t>launch</a:t>
            </a:r>
            <a:r>
              <a:rPr lang="es-ES" sz="1000" dirty="0"/>
              <a:t>.</a:t>
            </a:r>
          </a:p>
        </p:txBody>
      </p:sp>
      <p:sp>
        <p:nvSpPr>
          <p:cNvPr id="13" name="Rectángulo: esquinas redondeadas 12">
            <a:extLst>
              <a:ext uri="{FF2B5EF4-FFF2-40B4-BE49-F238E27FC236}">
                <a16:creationId xmlns:a16="http://schemas.microsoft.com/office/drawing/2014/main" id="{0ED9B1A5-5AEC-8B6F-F769-5A2348A8AC5B}"/>
              </a:ext>
            </a:extLst>
          </p:cNvPr>
          <p:cNvSpPr/>
          <p:nvPr/>
        </p:nvSpPr>
        <p:spPr>
          <a:xfrm>
            <a:off x="9241138" y="4297671"/>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Apply</a:t>
            </a:r>
            <a:r>
              <a:rPr lang="es-ES" sz="1000" dirty="0"/>
              <a:t>  </a:t>
            </a:r>
            <a:r>
              <a:rPr lang="es-ES" sz="1000" dirty="0" err="1"/>
              <a:t>functions</a:t>
            </a:r>
            <a:r>
              <a:rPr lang="es-ES" sz="1000" dirty="0"/>
              <a:t>  </a:t>
            </a:r>
            <a:r>
              <a:rPr lang="es-ES" sz="1000" dirty="0" err="1"/>
              <a:t>to</a:t>
            </a:r>
            <a:r>
              <a:rPr lang="es-ES" sz="1000" dirty="0"/>
              <a:t> </a:t>
            </a:r>
            <a:r>
              <a:rPr lang="es-ES" sz="1000" dirty="0" err="1"/>
              <a:t>get</a:t>
            </a:r>
            <a:r>
              <a:rPr lang="es-ES" sz="1000" dirty="0"/>
              <a:t> </a:t>
            </a:r>
            <a:r>
              <a:rPr lang="es-ES" sz="1000" dirty="0" err="1"/>
              <a:t>the</a:t>
            </a:r>
            <a:r>
              <a:rPr lang="es-ES" sz="1000" dirty="0"/>
              <a:t> data</a:t>
            </a:r>
          </a:p>
        </p:txBody>
      </p:sp>
      <p:sp>
        <p:nvSpPr>
          <p:cNvPr id="15" name="Rectángulo: esquinas redondeadas 14">
            <a:extLst>
              <a:ext uri="{FF2B5EF4-FFF2-40B4-BE49-F238E27FC236}">
                <a16:creationId xmlns:a16="http://schemas.microsoft.com/office/drawing/2014/main" id="{25DFE022-0213-67AF-E5AF-EBEA168691AF}"/>
              </a:ext>
            </a:extLst>
          </p:cNvPr>
          <p:cNvSpPr/>
          <p:nvPr/>
        </p:nvSpPr>
        <p:spPr>
          <a:xfrm>
            <a:off x="7111013" y="4297671"/>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Construct</a:t>
            </a:r>
            <a:r>
              <a:rPr lang="es-ES" sz="1000" dirty="0"/>
              <a:t> </a:t>
            </a:r>
            <a:r>
              <a:rPr lang="es-ES" sz="1000" dirty="0" err="1"/>
              <a:t>our</a:t>
            </a:r>
            <a:r>
              <a:rPr lang="es-ES" sz="1000" dirty="0"/>
              <a:t> </a:t>
            </a:r>
            <a:r>
              <a:rPr lang="es-ES" sz="1000" dirty="0" err="1"/>
              <a:t>dataset</a:t>
            </a:r>
            <a:r>
              <a:rPr lang="es-ES" sz="1000" dirty="0"/>
              <a:t> </a:t>
            </a:r>
            <a:r>
              <a:rPr lang="es-ES" sz="1000" dirty="0" err="1"/>
              <a:t>using</a:t>
            </a:r>
            <a:r>
              <a:rPr lang="es-ES" sz="1000" dirty="0"/>
              <a:t> </a:t>
            </a:r>
            <a:r>
              <a:rPr lang="es-ES" sz="1000" dirty="0" err="1"/>
              <a:t>the</a:t>
            </a:r>
            <a:r>
              <a:rPr lang="es-ES" sz="1000" dirty="0"/>
              <a:t> data </a:t>
            </a:r>
            <a:r>
              <a:rPr lang="es-ES" sz="1000" dirty="0" err="1"/>
              <a:t>we</a:t>
            </a:r>
            <a:r>
              <a:rPr lang="es-ES" sz="1000" dirty="0"/>
              <a:t> </a:t>
            </a:r>
            <a:r>
              <a:rPr lang="es-ES" sz="1000" dirty="0" err="1"/>
              <a:t>have</a:t>
            </a:r>
            <a:r>
              <a:rPr lang="es-ES" sz="1000" dirty="0"/>
              <a:t> </a:t>
            </a:r>
            <a:r>
              <a:rPr lang="es-ES" sz="1000" dirty="0" err="1"/>
              <a:t>obtained</a:t>
            </a:r>
            <a:r>
              <a:rPr lang="es-ES" sz="1000" dirty="0"/>
              <a:t> </a:t>
            </a:r>
          </a:p>
        </p:txBody>
      </p:sp>
      <p:sp>
        <p:nvSpPr>
          <p:cNvPr id="16" name="Rectángulo: esquinas redondeadas 15">
            <a:extLst>
              <a:ext uri="{FF2B5EF4-FFF2-40B4-BE49-F238E27FC236}">
                <a16:creationId xmlns:a16="http://schemas.microsoft.com/office/drawing/2014/main" id="{4F448EFE-FE3D-B202-65CA-D73A66C54BE1}"/>
              </a:ext>
            </a:extLst>
          </p:cNvPr>
          <p:cNvSpPr/>
          <p:nvPr/>
        </p:nvSpPr>
        <p:spPr>
          <a:xfrm>
            <a:off x="4980888" y="4297671"/>
            <a:ext cx="1744103" cy="6499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dirty="0" err="1"/>
              <a:t>Filter</a:t>
            </a:r>
            <a:r>
              <a:rPr lang="es-ES" sz="1000" dirty="0"/>
              <a:t> </a:t>
            </a:r>
            <a:r>
              <a:rPr lang="es-ES" sz="1000" dirty="0" err="1"/>
              <a:t>the</a:t>
            </a:r>
            <a:r>
              <a:rPr lang="es-ES" sz="1000" dirty="0"/>
              <a:t> </a:t>
            </a:r>
            <a:r>
              <a:rPr lang="es-ES" sz="1000" dirty="0" err="1"/>
              <a:t>dataframe</a:t>
            </a:r>
            <a:r>
              <a:rPr lang="es-ES" sz="1000" dirty="0"/>
              <a:t> </a:t>
            </a:r>
            <a:r>
              <a:rPr lang="es-ES" sz="1000" dirty="0" err="1"/>
              <a:t>to</a:t>
            </a:r>
            <a:r>
              <a:rPr lang="es-ES" sz="1000" dirty="0"/>
              <a:t> </a:t>
            </a:r>
            <a:r>
              <a:rPr lang="es-ES" sz="1000" dirty="0" err="1"/>
              <a:t>onmly</a:t>
            </a:r>
            <a:r>
              <a:rPr lang="es-ES" sz="1000" dirty="0"/>
              <a:t> </a:t>
            </a:r>
            <a:r>
              <a:rPr lang="es-ES" sz="1000" dirty="0" err="1"/>
              <a:t>include</a:t>
            </a:r>
            <a:r>
              <a:rPr lang="es-ES" sz="1000" dirty="0"/>
              <a:t> Falcon 9 </a:t>
            </a:r>
            <a:r>
              <a:rPr lang="es-ES" sz="1000" dirty="0" err="1"/>
              <a:t>launches</a:t>
            </a:r>
            <a:endParaRPr lang="es-ES" sz="1000" dirty="0"/>
          </a:p>
        </p:txBody>
      </p:sp>
      <p:cxnSp>
        <p:nvCxnSpPr>
          <p:cNvPr id="18" name="Conector recto de flecha 17">
            <a:extLst>
              <a:ext uri="{FF2B5EF4-FFF2-40B4-BE49-F238E27FC236}">
                <a16:creationId xmlns:a16="http://schemas.microsoft.com/office/drawing/2014/main" id="{5BE30F85-E62B-E442-74E1-EF86BBB80B23}"/>
              </a:ext>
            </a:extLst>
          </p:cNvPr>
          <p:cNvCxnSpPr>
            <a:stCxn id="2" idx="3"/>
            <a:endCxn id="7" idx="1"/>
          </p:cNvCxnSpPr>
          <p:nvPr/>
        </p:nvCxnSpPr>
        <p:spPr>
          <a:xfrm>
            <a:off x="2641041" y="3104030"/>
            <a:ext cx="296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2EB99AE6-ED06-5DF5-DDD1-8D811B905C3E}"/>
              </a:ext>
            </a:extLst>
          </p:cNvPr>
          <p:cNvCxnSpPr>
            <a:stCxn id="7" idx="3"/>
            <a:endCxn id="10" idx="1"/>
          </p:cNvCxnSpPr>
          <p:nvPr/>
        </p:nvCxnSpPr>
        <p:spPr>
          <a:xfrm>
            <a:off x="4681553" y="3104030"/>
            <a:ext cx="329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3F194660-A9E0-3981-AA13-FE8E80AD73A8}"/>
              </a:ext>
            </a:extLst>
          </p:cNvPr>
          <p:cNvCxnSpPr>
            <a:stCxn id="10" idx="3"/>
            <a:endCxn id="11" idx="1"/>
          </p:cNvCxnSpPr>
          <p:nvPr/>
        </p:nvCxnSpPr>
        <p:spPr>
          <a:xfrm>
            <a:off x="6755167" y="3104030"/>
            <a:ext cx="355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1B67BAFD-474B-5CA8-5E8F-953FD07E5225}"/>
              </a:ext>
            </a:extLst>
          </p:cNvPr>
          <p:cNvCxnSpPr>
            <a:stCxn id="11" idx="3"/>
            <a:endCxn id="12" idx="1"/>
          </p:cNvCxnSpPr>
          <p:nvPr/>
        </p:nvCxnSpPr>
        <p:spPr>
          <a:xfrm flipV="1">
            <a:off x="8855117" y="3090700"/>
            <a:ext cx="386021" cy="1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A8B29776-037B-1AF8-1F3C-270361643C41}"/>
              </a:ext>
            </a:extLst>
          </p:cNvPr>
          <p:cNvCxnSpPr>
            <a:stCxn id="12" idx="2"/>
            <a:endCxn id="13" idx="0"/>
          </p:cNvCxnSpPr>
          <p:nvPr/>
        </p:nvCxnSpPr>
        <p:spPr>
          <a:xfrm>
            <a:off x="10113190" y="3415670"/>
            <a:ext cx="0" cy="88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2D7A60C3-34E3-EF59-C14F-9A1BC6D32886}"/>
              </a:ext>
            </a:extLst>
          </p:cNvPr>
          <p:cNvCxnSpPr>
            <a:stCxn id="13" idx="1"/>
            <a:endCxn id="15" idx="3"/>
          </p:cNvCxnSpPr>
          <p:nvPr/>
        </p:nvCxnSpPr>
        <p:spPr>
          <a:xfrm flipH="1">
            <a:off x="8855116" y="4622642"/>
            <a:ext cx="386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631C3746-AFCF-E328-B991-2E3DEB13B9AF}"/>
              </a:ext>
            </a:extLst>
          </p:cNvPr>
          <p:cNvCxnSpPr>
            <a:stCxn id="15" idx="1"/>
            <a:endCxn id="16" idx="3"/>
          </p:cNvCxnSpPr>
          <p:nvPr/>
        </p:nvCxnSpPr>
        <p:spPr>
          <a:xfrm flipH="1">
            <a:off x="6724991" y="4622642"/>
            <a:ext cx="386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7D3325A-54F2-97DB-D254-975BE986ECA1}"/>
              </a:ext>
            </a:extLst>
          </p:cNvPr>
          <p:cNvCxnSpPr>
            <a:stCxn id="16" idx="1"/>
            <a:endCxn id="8" idx="3"/>
          </p:cNvCxnSpPr>
          <p:nvPr/>
        </p:nvCxnSpPr>
        <p:spPr>
          <a:xfrm flipH="1" flipV="1">
            <a:off x="4291392" y="4622638"/>
            <a:ext cx="689496"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727D17AB-6F24-D55D-CD2C-27C9D2B4B692}"/>
              </a:ext>
            </a:extLst>
          </p:cNvPr>
          <p:cNvCxnSpPr>
            <a:stCxn id="8" idx="1"/>
            <a:endCxn id="9" idx="3"/>
          </p:cNvCxnSpPr>
          <p:nvPr/>
        </p:nvCxnSpPr>
        <p:spPr>
          <a:xfrm flipH="1">
            <a:off x="2664507" y="4622638"/>
            <a:ext cx="527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61206" y="5548631"/>
            <a:ext cx="2133209" cy="450532"/>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Web scraping notebook</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Rectángulo: esquinas redondeadas 4">
            <a:extLst>
              <a:ext uri="{FF2B5EF4-FFF2-40B4-BE49-F238E27FC236}">
                <a16:creationId xmlns:a16="http://schemas.microsoft.com/office/drawing/2014/main" id="{1B231463-79F8-3E3A-3DDB-45C928827365}"/>
              </a:ext>
            </a:extLst>
          </p:cNvPr>
          <p:cNvSpPr/>
          <p:nvPr/>
        </p:nvSpPr>
        <p:spPr>
          <a:xfrm>
            <a:off x="3010291" y="2205326"/>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Perform an HTTP </a:t>
            </a:r>
            <a:r>
              <a:rPr lang="en-US" sz="1000" dirty="0"/>
              <a:t>GET method to request the Falcon9 Launch HTML page, as an </a:t>
            </a:r>
            <a:r>
              <a:rPr lang="en-US" sz="1200" dirty="0"/>
              <a:t>HTTP response.</a:t>
            </a:r>
          </a:p>
        </p:txBody>
      </p:sp>
      <p:sp>
        <p:nvSpPr>
          <p:cNvPr id="9" name="Rectángulo: esquinas redondeadas 8">
            <a:extLst>
              <a:ext uri="{FF2B5EF4-FFF2-40B4-BE49-F238E27FC236}">
                <a16:creationId xmlns:a16="http://schemas.microsoft.com/office/drawing/2014/main" id="{89617E5C-8089-A788-C254-56842DE65984}"/>
              </a:ext>
            </a:extLst>
          </p:cNvPr>
          <p:cNvSpPr/>
          <p:nvPr/>
        </p:nvSpPr>
        <p:spPr>
          <a:xfrm>
            <a:off x="5250570" y="2218770"/>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a:t>
            </a:r>
            <a:r>
              <a:rPr lang="en-US" sz="1200" dirty="0" err="1"/>
              <a:t>BeautifulSoup</a:t>
            </a:r>
            <a:r>
              <a:rPr lang="en-US" sz="1200" dirty="0"/>
              <a:t> object from the HTML response</a:t>
            </a:r>
          </a:p>
        </p:txBody>
      </p:sp>
      <p:sp>
        <p:nvSpPr>
          <p:cNvPr id="10" name="Rectángulo: esquinas redondeadas 9">
            <a:extLst>
              <a:ext uri="{FF2B5EF4-FFF2-40B4-BE49-F238E27FC236}">
                <a16:creationId xmlns:a16="http://schemas.microsoft.com/office/drawing/2014/main" id="{62245C17-AA60-7126-F628-63DB71949F51}"/>
              </a:ext>
            </a:extLst>
          </p:cNvPr>
          <p:cNvSpPr/>
          <p:nvPr/>
        </p:nvSpPr>
        <p:spPr>
          <a:xfrm>
            <a:off x="7734299" y="2174846"/>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Print the page title to verify if the `</a:t>
            </a:r>
            <a:r>
              <a:rPr lang="en-US" sz="1200" dirty="0" err="1"/>
              <a:t>BeautifulSoup</a:t>
            </a:r>
            <a:r>
              <a:rPr lang="en-US" sz="1200" dirty="0"/>
              <a:t>` object was created properly</a:t>
            </a:r>
          </a:p>
        </p:txBody>
      </p:sp>
      <p:sp>
        <p:nvSpPr>
          <p:cNvPr id="12" name="Rectángulo: esquinas redondeadas 11">
            <a:extLst>
              <a:ext uri="{FF2B5EF4-FFF2-40B4-BE49-F238E27FC236}">
                <a16:creationId xmlns:a16="http://schemas.microsoft.com/office/drawing/2014/main" id="{64BE0623-073E-22FF-9F7D-09ABCB6D27A6}"/>
              </a:ext>
            </a:extLst>
          </p:cNvPr>
          <p:cNvSpPr/>
          <p:nvPr/>
        </p:nvSpPr>
        <p:spPr>
          <a:xfrm>
            <a:off x="7734300" y="3582511"/>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Extract all column/variable names from the HTML table header</a:t>
            </a:r>
          </a:p>
        </p:txBody>
      </p:sp>
      <p:sp>
        <p:nvSpPr>
          <p:cNvPr id="13" name="Rectángulo: esquinas redondeadas 12">
            <a:extLst>
              <a:ext uri="{FF2B5EF4-FFF2-40B4-BE49-F238E27FC236}">
                <a16:creationId xmlns:a16="http://schemas.microsoft.com/office/drawing/2014/main" id="{AB370F76-0964-B40C-16EF-D2BFCF29C405}"/>
              </a:ext>
            </a:extLst>
          </p:cNvPr>
          <p:cNvSpPr/>
          <p:nvPr/>
        </p:nvSpPr>
        <p:spPr>
          <a:xfrm>
            <a:off x="5250571" y="3574891"/>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data frame by parsing the launch HTML tables</a:t>
            </a:r>
          </a:p>
        </p:txBody>
      </p:sp>
      <p:sp>
        <p:nvSpPr>
          <p:cNvPr id="14" name="Rectángulo: esquinas redondeadas 13">
            <a:extLst>
              <a:ext uri="{FF2B5EF4-FFF2-40B4-BE49-F238E27FC236}">
                <a16:creationId xmlns:a16="http://schemas.microsoft.com/office/drawing/2014/main" id="{757425CA-466B-08CA-3553-282447EC00EB}"/>
              </a:ext>
            </a:extLst>
          </p:cNvPr>
          <p:cNvSpPr/>
          <p:nvPr/>
        </p:nvSpPr>
        <p:spPr>
          <a:xfrm>
            <a:off x="3010291" y="3574891"/>
            <a:ext cx="1447409" cy="929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data frame by parsing the launch HTML tables</a:t>
            </a:r>
          </a:p>
        </p:txBody>
      </p:sp>
      <p:cxnSp>
        <p:nvCxnSpPr>
          <p:cNvPr id="16" name="Conector recto de flecha 15">
            <a:extLst>
              <a:ext uri="{FF2B5EF4-FFF2-40B4-BE49-F238E27FC236}">
                <a16:creationId xmlns:a16="http://schemas.microsoft.com/office/drawing/2014/main" id="{921F3AC8-179A-58F4-DA51-295E744368D4}"/>
              </a:ext>
            </a:extLst>
          </p:cNvPr>
          <p:cNvCxnSpPr>
            <a:stCxn id="5" idx="3"/>
            <a:endCxn id="9" idx="1"/>
          </p:cNvCxnSpPr>
          <p:nvPr/>
        </p:nvCxnSpPr>
        <p:spPr>
          <a:xfrm>
            <a:off x="4457700" y="2670146"/>
            <a:ext cx="792870" cy="1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2A0AAB5F-7852-1462-2024-889DDC377B06}"/>
              </a:ext>
            </a:extLst>
          </p:cNvPr>
          <p:cNvCxnSpPr>
            <a:stCxn id="9" idx="3"/>
            <a:endCxn id="10" idx="1"/>
          </p:cNvCxnSpPr>
          <p:nvPr/>
        </p:nvCxnSpPr>
        <p:spPr>
          <a:xfrm flipV="1">
            <a:off x="6697979" y="2639666"/>
            <a:ext cx="1036320" cy="4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A0CF32F-114B-3FE5-48EB-91E39BAA4F35}"/>
              </a:ext>
            </a:extLst>
          </p:cNvPr>
          <p:cNvCxnSpPr>
            <a:stCxn id="10" idx="2"/>
            <a:endCxn id="12" idx="0"/>
          </p:cNvCxnSpPr>
          <p:nvPr/>
        </p:nvCxnSpPr>
        <p:spPr>
          <a:xfrm>
            <a:off x="8458004" y="3104486"/>
            <a:ext cx="1" cy="478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8610ACC-7608-EDE0-5E5A-78FF427BBBA6}"/>
              </a:ext>
            </a:extLst>
          </p:cNvPr>
          <p:cNvCxnSpPr>
            <a:stCxn id="12" idx="1"/>
            <a:endCxn id="13" idx="3"/>
          </p:cNvCxnSpPr>
          <p:nvPr/>
        </p:nvCxnSpPr>
        <p:spPr>
          <a:xfrm flipH="1" flipV="1">
            <a:off x="6697980" y="4039711"/>
            <a:ext cx="103632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1FCDFC2F-A977-FDFD-D943-E42AA2A2D20E}"/>
              </a:ext>
            </a:extLst>
          </p:cNvPr>
          <p:cNvCxnSpPr>
            <a:stCxn id="13" idx="1"/>
            <a:endCxn id="14" idx="3"/>
          </p:cNvCxnSpPr>
          <p:nvPr/>
        </p:nvCxnSpPr>
        <p:spPr>
          <a:xfrm flipH="1">
            <a:off x="4457700" y="4039711"/>
            <a:ext cx="792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f80a141d-92ca-4d3d-9308-f7e7b1d44ce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521</TotalTime>
  <Words>2575</Words>
  <Application>Microsoft Office PowerPoint</Application>
  <PresentationFormat>Panorámica</PresentationFormat>
  <Paragraphs>378</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Abadi</vt:lpstr>
      <vt:lpstr>Arial</vt:lpstr>
      <vt:lpstr>Calibri</vt:lpstr>
      <vt:lpstr>Consolas</vt:lpstr>
      <vt:lpstr>IBM Plex Mono SemiBold</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Domingo Jesús Sánchez Blanco</cp:lastModifiedBy>
  <cp:revision>205</cp:revision>
  <dcterms:created xsi:type="dcterms:W3CDTF">2021-04-29T18:58:34Z</dcterms:created>
  <dcterms:modified xsi:type="dcterms:W3CDTF">2025-01-18T22:12:42Z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